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7"/>
  </p:notesMasterIdLst>
  <p:sldIdLst>
    <p:sldId id="256" r:id="rId2"/>
    <p:sldId id="282" r:id="rId3"/>
    <p:sldId id="967" r:id="rId4"/>
    <p:sldId id="985" r:id="rId5"/>
    <p:sldId id="987" r:id="rId6"/>
    <p:sldId id="986" r:id="rId7"/>
    <p:sldId id="988" r:id="rId8"/>
    <p:sldId id="979" r:id="rId9"/>
    <p:sldId id="997" r:id="rId10"/>
    <p:sldId id="998" r:id="rId11"/>
    <p:sldId id="993" r:id="rId12"/>
    <p:sldId id="996" r:id="rId13"/>
    <p:sldId id="999" r:id="rId14"/>
    <p:sldId id="1000" r:id="rId15"/>
    <p:sldId id="994" r:id="rId16"/>
    <p:sldId id="991" r:id="rId17"/>
    <p:sldId id="995" r:id="rId18"/>
    <p:sldId id="1003" r:id="rId19"/>
    <p:sldId id="1001" r:id="rId20"/>
    <p:sldId id="1002" r:id="rId21"/>
    <p:sldId id="602" r:id="rId22"/>
    <p:sldId id="273" r:id="rId23"/>
    <p:sldId id="274" r:id="rId24"/>
    <p:sldId id="275" r:id="rId25"/>
    <p:sldId id="276"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967"/>
            <p14:sldId id="985"/>
            <p14:sldId id="987"/>
            <p14:sldId id="986"/>
            <p14:sldId id="988"/>
            <p14:sldId id="979"/>
            <p14:sldId id="997"/>
            <p14:sldId id="998"/>
            <p14:sldId id="993"/>
            <p14:sldId id="996"/>
            <p14:sldId id="999"/>
            <p14:sldId id="1000"/>
            <p14:sldId id="994"/>
            <p14:sldId id="991"/>
            <p14:sldId id="995"/>
            <p14:sldId id="1003"/>
            <p14:sldId id="1001"/>
            <p14:sldId id="1002"/>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6447" autoAdjust="0"/>
  </p:normalViewPr>
  <p:slideViewPr>
    <p:cSldViewPr snapToGrid="0">
      <p:cViewPr varScale="1">
        <p:scale>
          <a:sx n="115" d="100"/>
          <a:sy n="115" d="100"/>
        </p:scale>
        <p:origin x="918" y="10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 Id="rId4" Type="http://schemas.openxmlformats.org/officeDocument/2006/relationships/image" Target="../media/image1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image" Target="../media/image19.wmf"/><Relationship Id="rId5" Type="http://schemas.openxmlformats.org/officeDocument/2006/relationships/image" Target="../media/image23.wmf"/><Relationship Id="rId4" Type="http://schemas.openxmlformats.org/officeDocument/2006/relationships/image" Target="../media/image2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2024-04-12</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Iteration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Iteration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Iteration</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Iteration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Iteration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Iteration</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Iteration</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Iteration</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Iteration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Iteration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Iteration</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8.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2.wmf"/><Relationship Id="rId3" Type="http://schemas.microsoft.com/office/2007/relationships/media" Target="../media/media11.m4a"/><Relationship Id="rId7" Type="http://schemas.openxmlformats.org/officeDocument/2006/relationships/oleObject" Target="../embeddings/oleObject18.bin"/><Relationship Id="rId2" Type="http://schemas.openxmlformats.org/officeDocument/2006/relationships/tags" Target="../tags/tag9.xml"/><Relationship Id="rId1" Type="http://schemas.openxmlformats.org/officeDocument/2006/relationships/vmlDrawing" Target="../drawings/vmlDrawing6.vml"/><Relationship Id="rId6" Type="http://schemas.openxmlformats.org/officeDocument/2006/relationships/image" Target="../media/image25.png"/><Relationship Id="rId5" Type="http://schemas.openxmlformats.org/officeDocument/2006/relationships/slideLayout" Target="../slideLayouts/slideLayout2.xml"/><Relationship Id="rId4" Type="http://schemas.openxmlformats.org/officeDocument/2006/relationships/audio" Target="../media/media11.m4a"/><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0.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6.wmf"/><Relationship Id="rId3" Type="http://schemas.microsoft.com/office/2007/relationships/media" Target="../media/media15.m4a"/><Relationship Id="rId7" Type="http://schemas.openxmlformats.org/officeDocument/2006/relationships/oleObject" Target="../embeddings/oleObject19.bin"/><Relationship Id="rId2" Type="http://schemas.openxmlformats.org/officeDocument/2006/relationships/tags" Target="../tags/tag13.xml"/><Relationship Id="rId1" Type="http://schemas.openxmlformats.org/officeDocument/2006/relationships/vmlDrawing" Target="../drawings/vmlDrawing7.vml"/><Relationship Id="rId6" Type="http://schemas.openxmlformats.org/officeDocument/2006/relationships/image" Target="../media/image27.png"/><Relationship Id="rId5" Type="http://schemas.openxmlformats.org/officeDocument/2006/relationships/slideLayout" Target="../slideLayouts/slideLayout2.xml"/><Relationship Id="rId4" Type="http://schemas.openxmlformats.org/officeDocument/2006/relationships/audio" Target="../media/media15.m4a"/><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7.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8.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19.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2.bin"/><Relationship Id="rId3" Type="http://schemas.microsoft.com/office/2007/relationships/media" Target="../media/media3.m4a"/><Relationship Id="rId7" Type="http://schemas.openxmlformats.org/officeDocument/2006/relationships/image" Target="../media/image9.wmf"/><Relationship Id="rId12" Type="http://schemas.openxmlformats.org/officeDocument/2006/relationships/image" Target="../media/image8.pn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1.wmf"/><Relationship Id="rId5" Type="http://schemas.openxmlformats.org/officeDocument/2006/relationships/slideLayout" Target="../slideLayouts/slideLayout2.xml"/><Relationship Id="rId10" Type="http://schemas.openxmlformats.org/officeDocument/2006/relationships/oleObject" Target="../embeddings/oleObject3.bin"/><Relationship Id="rId4" Type="http://schemas.openxmlformats.org/officeDocument/2006/relationships/audio" Target="../media/media3.m4a"/><Relationship Id="rId9" Type="http://schemas.openxmlformats.org/officeDocument/2006/relationships/image" Target="../media/image10.wmf"/></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4.m4a"/><Relationship Id="rId7" Type="http://schemas.openxmlformats.org/officeDocument/2006/relationships/image" Target="../media/image12.wmf"/><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slideLayout" Target="../slideLayouts/slideLayout2.xml"/><Relationship Id="rId4" Type="http://schemas.openxmlformats.org/officeDocument/2006/relationships/audio" Target="../media/media4.m4a"/></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15.wmf"/><Relationship Id="rId3" Type="http://schemas.microsoft.com/office/2007/relationships/media" Target="../media/media5.m4a"/><Relationship Id="rId7" Type="http://schemas.openxmlformats.org/officeDocument/2006/relationships/image" Target="../media/image13.wmf"/><Relationship Id="rId12" Type="http://schemas.openxmlformats.org/officeDocument/2006/relationships/oleObject" Target="../embeddings/oleObject9.bin"/><Relationship Id="rId17" Type="http://schemas.openxmlformats.org/officeDocument/2006/relationships/image" Target="../media/image16.wmf"/><Relationship Id="rId2" Type="http://schemas.openxmlformats.org/officeDocument/2006/relationships/tags" Target="../tags/tag3.xml"/><Relationship Id="rId16" Type="http://schemas.openxmlformats.org/officeDocument/2006/relationships/oleObject" Target="../embeddings/oleObject11.bin"/><Relationship Id="rId1" Type="http://schemas.openxmlformats.org/officeDocument/2006/relationships/vmlDrawing" Target="../drawings/vmlDrawing3.vml"/><Relationship Id="rId6" Type="http://schemas.openxmlformats.org/officeDocument/2006/relationships/oleObject" Target="../embeddings/oleObject5.bin"/><Relationship Id="rId11" Type="http://schemas.openxmlformats.org/officeDocument/2006/relationships/oleObject" Target="../embeddings/oleObject8.bin"/><Relationship Id="rId5" Type="http://schemas.openxmlformats.org/officeDocument/2006/relationships/slideLayout" Target="../slideLayouts/slideLayout2.xml"/><Relationship Id="rId15" Type="http://schemas.openxmlformats.org/officeDocument/2006/relationships/image" Target="../media/image8.png"/><Relationship Id="rId10" Type="http://schemas.openxmlformats.org/officeDocument/2006/relationships/oleObject" Target="../embeddings/oleObject7.bin"/><Relationship Id="rId4" Type="http://schemas.openxmlformats.org/officeDocument/2006/relationships/audio" Target="../media/media5.m4a"/><Relationship Id="rId9" Type="http://schemas.openxmlformats.org/officeDocument/2006/relationships/image" Target="../media/image14.wmf"/><Relationship Id="rId14" Type="http://schemas.openxmlformats.org/officeDocument/2006/relationships/oleObject" Target="../embeddings/oleObject10.bin"/></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6.m4a"/><Relationship Id="rId7" Type="http://schemas.openxmlformats.org/officeDocument/2006/relationships/image" Target="../media/image17.wmf"/><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oleObject" Target="../embeddings/oleObject12.bin"/><Relationship Id="rId5" Type="http://schemas.openxmlformats.org/officeDocument/2006/relationships/slideLayout" Target="../slideLayouts/slideLayout2.xml"/><Relationship Id="rId4" Type="http://schemas.openxmlformats.org/officeDocument/2006/relationships/audio" Target="../media/media6.m4a"/><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9.wmf"/><Relationship Id="rId13" Type="http://schemas.openxmlformats.org/officeDocument/2006/relationships/oleObject" Target="../embeddings/oleObject16.bin"/><Relationship Id="rId3" Type="http://schemas.microsoft.com/office/2007/relationships/media" Target="../media/media8.m4a"/><Relationship Id="rId7" Type="http://schemas.openxmlformats.org/officeDocument/2006/relationships/oleObject" Target="../embeddings/oleObject13.bin"/><Relationship Id="rId12" Type="http://schemas.openxmlformats.org/officeDocument/2006/relationships/image" Target="../media/image21.wmf"/><Relationship Id="rId17" Type="http://schemas.openxmlformats.org/officeDocument/2006/relationships/image" Target="../media/image8.png"/><Relationship Id="rId2" Type="http://schemas.openxmlformats.org/officeDocument/2006/relationships/tags" Target="../tags/tag6.xml"/><Relationship Id="rId16" Type="http://schemas.openxmlformats.org/officeDocument/2006/relationships/image" Target="../media/image23.wmf"/><Relationship Id="rId1" Type="http://schemas.openxmlformats.org/officeDocument/2006/relationships/vmlDrawing" Target="../drawings/vmlDrawing5.vml"/><Relationship Id="rId6" Type="http://schemas.openxmlformats.org/officeDocument/2006/relationships/image" Target="../media/image24.png"/><Relationship Id="rId11" Type="http://schemas.openxmlformats.org/officeDocument/2006/relationships/oleObject" Target="../embeddings/oleObject15.bin"/><Relationship Id="rId5" Type="http://schemas.openxmlformats.org/officeDocument/2006/relationships/slideLayout" Target="../slideLayouts/slideLayout2.xml"/><Relationship Id="rId15" Type="http://schemas.openxmlformats.org/officeDocument/2006/relationships/oleObject" Target="../embeddings/oleObject17.bin"/><Relationship Id="rId10" Type="http://schemas.openxmlformats.org/officeDocument/2006/relationships/image" Target="../media/image20.wmf"/><Relationship Id="rId4" Type="http://schemas.openxmlformats.org/officeDocument/2006/relationships/audio" Target="../media/media8.m4a"/><Relationship Id="rId9" Type="http://schemas.openxmlformats.org/officeDocument/2006/relationships/oleObject" Target="../embeddings/oleObject14.bin"/><Relationship Id="rId14" Type="http://schemas.openxmlformats.org/officeDocument/2006/relationships/image" Target="../media/image22.wmf"/></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7.xml"/><Relationship Id="rId5" Type="http://schemas.openxmlformats.org/officeDocument/2006/relationships/image" Target="../media/image8.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Iteration</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9" name="Audio 8">
            <a:hlinkClick r:id="" action="ppaction://media"/>
            <a:extLst>
              <a:ext uri="{FF2B5EF4-FFF2-40B4-BE49-F238E27FC236}">
                <a16:creationId xmlns:a16="http://schemas.microsoft.com/office/drawing/2014/main" id="{9B4BA9EF-FE21-4DB6-BF43-E505A6790F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10365"/>
    </mc:Choice>
    <mc:Fallback xmlns="">
      <p:transition spd="slow" advTm="10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Fixed-point theorem</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We could also author this in </a:t>
            </a:r>
            <a:r>
              <a:rPr lang="en-US" dirty="0" err="1"/>
              <a:t>M</a:t>
            </a:r>
            <a:r>
              <a:rPr lang="en-US" cap="small" dirty="0" err="1"/>
              <a:t>atlab</a:t>
            </a:r>
            <a:r>
              <a:rPr lang="en-US" dirty="0"/>
              <a:t>:</a:t>
            </a:r>
          </a:p>
          <a:p>
            <a:pPr marL="800100" lvl="2" indent="0">
              <a:buNone/>
            </a:pPr>
            <a:r>
              <a:rPr lang="en-US" sz="1600" dirty="0">
                <a:latin typeface="Consolas" panose="020B0609020204030204" pitchFamily="49" charset="0"/>
              </a:rPr>
              <a:t>function [x0] = </a:t>
            </a:r>
            <a:r>
              <a:rPr lang="en-US" sz="1600" dirty="0" err="1">
                <a:latin typeface="Consolas" panose="020B0609020204030204" pitchFamily="49" charset="0"/>
              </a:rPr>
              <a:t>fixed_point</a:t>
            </a:r>
            <a:r>
              <a:rPr lang="en-US" sz="1600" dirty="0">
                <a:latin typeface="Consolas" panose="020B0609020204030204" pitchFamily="49" charset="0"/>
              </a:rPr>
              <a:t>( f, x0 )</a:t>
            </a:r>
          </a:p>
          <a:p>
            <a:pPr marL="800100" lvl="2" indent="0">
              <a:buNone/>
            </a:pPr>
            <a:r>
              <a:rPr lang="en-US" sz="1600" dirty="0">
                <a:latin typeface="Consolas" panose="020B0609020204030204" pitchFamily="49" charset="0"/>
              </a:rPr>
              <a:t>    while true</a:t>
            </a:r>
          </a:p>
          <a:p>
            <a:pPr marL="800100" lvl="2" indent="0">
              <a:buNone/>
            </a:pPr>
            <a:r>
              <a:rPr lang="en-US" sz="1600" dirty="0">
                <a:latin typeface="Consolas" panose="020B0609020204030204" pitchFamily="49" charset="0"/>
              </a:rPr>
              <a:t>        previous_x0 = x0;</a:t>
            </a:r>
          </a:p>
          <a:p>
            <a:pPr marL="800100" lvl="2" indent="0">
              <a:buNone/>
            </a:pPr>
            <a:r>
              <a:rPr lang="en-US" sz="1600" dirty="0">
                <a:latin typeface="Consolas" panose="020B0609020204030204" pitchFamily="49" charset="0"/>
              </a:rPr>
              <a:t>        x0 = f( x0 );</a:t>
            </a:r>
          </a:p>
          <a:p>
            <a:pPr marL="800100" lvl="2" indent="0">
              <a:buNone/>
            </a:pPr>
            <a:r>
              <a:rPr lang="en-US" sz="1600" dirty="0">
                <a:latin typeface="Consolas" panose="020B0609020204030204" pitchFamily="49" charset="0"/>
              </a:rPr>
              <a:t>      </a:t>
            </a:r>
          </a:p>
          <a:p>
            <a:pPr marL="800100" lvl="2" indent="0">
              <a:buNone/>
            </a:pPr>
            <a:r>
              <a:rPr lang="en-US" sz="1600" dirty="0">
                <a:latin typeface="Consolas" panose="020B0609020204030204" pitchFamily="49" charset="0"/>
              </a:rPr>
              <a:t>        if x0 == previous_x0</a:t>
            </a:r>
          </a:p>
          <a:p>
            <a:pPr marL="800100" lvl="2" indent="0">
              <a:buNone/>
            </a:pPr>
            <a:r>
              <a:rPr lang="en-US" sz="1600" dirty="0">
                <a:latin typeface="Consolas" panose="020B0609020204030204" pitchFamily="49" charset="0"/>
              </a:rPr>
              <a:t>            return;</a:t>
            </a:r>
          </a:p>
          <a:p>
            <a:pPr marL="800100" lvl="2" indent="0">
              <a:buNone/>
            </a:pPr>
            <a:r>
              <a:rPr lang="en-US" sz="1600" dirty="0">
                <a:latin typeface="Consolas" panose="020B0609020204030204" pitchFamily="49" charset="0"/>
              </a:rPr>
              <a:t>        end</a:t>
            </a:r>
          </a:p>
          <a:p>
            <a:pPr marL="800100" lvl="2" indent="0">
              <a:buNone/>
            </a:pPr>
            <a:r>
              <a:rPr lang="en-US" sz="1600" dirty="0">
                <a:latin typeface="Consolas" panose="020B0609020204030204" pitchFamily="49" charset="0"/>
              </a:rPr>
              <a:t>    end</a:t>
            </a:r>
          </a:p>
          <a:p>
            <a:pPr marL="800100" lvl="2" indent="0">
              <a:buNone/>
            </a:pPr>
            <a:r>
              <a:rPr lang="en-US" sz="1600" dirty="0">
                <a:latin typeface="Consolas" panose="020B0609020204030204" pitchFamily="49" charset="0"/>
              </a:rPr>
              <a:t>end</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&gt;&gt; format long</a:t>
            </a:r>
          </a:p>
          <a:p>
            <a:pPr marL="800100" lvl="2" indent="0">
              <a:buNone/>
            </a:pPr>
            <a:r>
              <a:rPr lang="en-US" sz="1600" dirty="0">
                <a:latin typeface="Consolas" panose="020B0609020204030204" pitchFamily="49" charset="0"/>
              </a:rPr>
              <a:t>&gt;&gt; sqrt2 = @(x</a:t>
            </a:r>
            <a:r>
              <a:rPr lang="en-US" sz="1600" dirty="0" smtClean="0">
                <a:latin typeface="Consolas" panose="020B0609020204030204" pitchFamily="49" charset="0"/>
              </a:rPr>
              <a:t>)( x/2.0 </a:t>
            </a:r>
            <a:r>
              <a:rPr lang="en-US" sz="1600" dirty="0">
                <a:latin typeface="Consolas" panose="020B0609020204030204" pitchFamily="49" charset="0"/>
              </a:rPr>
              <a:t>+ </a:t>
            </a:r>
            <a:r>
              <a:rPr lang="en-US" sz="1600" dirty="0" smtClean="0">
                <a:latin typeface="Consolas" panose="020B0609020204030204" pitchFamily="49" charset="0"/>
              </a:rPr>
              <a:t>1.0/x );</a:t>
            </a: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&gt;&gt; </a:t>
            </a:r>
            <a:r>
              <a:rPr lang="en-US" sz="1600" dirty="0" err="1">
                <a:latin typeface="Consolas" panose="020B0609020204030204" pitchFamily="49" charset="0"/>
              </a:rPr>
              <a:t>fixed_point</a:t>
            </a:r>
            <a:r>
              <a:rPr lang="en-US" sz="1600" dirty="0">
                <a:latin typeface="Consolas" panose="020B0609020204030204" pitchFamily="49" charset="0"/>
              </a:rPr>
              <a:t>( sqrt2, 1.4 )</a:t>
            </a:r>
          </a:p>
          <a:p>
            <a:pPr marL="800100" lvl="2" indent="0">
              <a:buNone/>
            </a:pPr>
            <a:r>
              <a:rPr lang="en-US" sz="1600" dirty="0">
                <a:latin typeface="Consolas" panose="020B0609020204030204" pitchFamily="49" charset="0"/>
              </a:rPr>
              <a:t>    </a:t>
            </a:r>
            <a:r>
              <a:rPr lang="en-US" sz="1600" dirty="0" err="1">
                <a:latin typeface="Consolas" panose="020B0609020204030204" pitchFamily="49" charset="0"/>
              </a:rPr>
              <a:t>ans</a:t>
            </a:r>
            <a:r>
              <a:rPr lang="en-US" sz="1600" dirty="0">
                <a:latin typeface="Consolas" panose="020B0609020204030204" pitchFamily="49" charset="0"/>
              </a:rPr>
              <a:t> =</a:t>
            </a:r>
          </a:p>
          <a:p>
            <a:pPr marL="800100" lvl="2" indent="0">
              <a:buNone/>
            </a:pPr>
            <a:r>
              <a:rPr lang="en-US" sz="1600" dirty="0">
                <a:latin typeface="Consolas" panose="020B0609020204030204" pitchFamily="49" charset="0"/>
              </a:rPr>
              <a:t>          1.414213562373095</a:t>
            </a:r>
          </a:p>
          <a:p>
            <a:pPr marL="800100" lvl="2" indent="0">
              <a:buNone/>
            </a:pPr>
            <a:endParaRPr lang="en-US" sz="1600" dirty="0">
              <a:latin typeface="Consolas" panose="020B0609020204030204" pitchFamily="49" charset="0"/>
            </a:endParaRPr>
          </a:p>
        </p:txBody>
      </p:sp>
      <p:sp>
        <p:nvSpPr>
          <p:cNvPr id="4" name="Footer Placeholder 3"/>
          <p:cNvSpPr>
            <a:spLocks noGrp="1"/>
          </p:cNvSpPr>
          <p:nvPr>
            <p:ph type="ftr" sz="quarter" idx="11"/>
          </p:nvPr>
        </p:nvSpPr>
        <p:spPr/>
        <p:txBody>
          <a:bodyPr/>
          <a:lstStyle/>
          <a:p>
            <a:r>
              <a:rPr lang="en-US"/>
              <a:t>Iteration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10</a:t>
            </a:fld>
            <a:endParaRPr lang="en-CA"/>
          </a:p>
        </p:txBody>
      </p:sp>
      <p:sp>
        <p:nvSpPr>
          <p:cNvPr id="10" name="TextBox 9">
            <a:extLst>
              <a:ext uri="{FF2B5EF4-FFF2-40B4-BE49-F238E27FC236}">
                <a16:creationId xmlns:a16="http://schemas.microsoft.com/office/drawing/2014/main" id="{65E76944-0AA6-4C6D-8D6D-4638E8E642B5}"/>
              </a:ext>
            </a:extLst>
          </p:cNvPr>
          <p:cNvSpPr txBox="1"/>
          <p:nvPr/>
        </p:nvSpPr>
        <p:spPr>
          <a:xfrm>
            <a:off x="5004033" y="2875900"/>
            <a:ext cx="3217178" cy="769441"/>
          </a:xfrm>
          <a:prstGeom prst="rect">
            <a:avLst/>
          </a:prstGeom>
          <a:noFill/>
        </p:spPr>
        <p:txBody>
          <a:bodyPr wrap="square">
            <a:spAutoFit/>
          </a:bodyPr>
          <a:lstStyle/>
          <a:p>
            <a:r>
              <a:rPr kumimoji="0" lang="en-US" sz="2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This must be saved to a</a:t>
            </a:r>
          </a:p>
          <a:p>
            <a:r>
              <a:rPr lang="en-US" sz="2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file </a:t>
            </a:r>
            <a:r>
              <a:rPr lang="en-US" sz="2200" dirty="0" err="1">
                <a:solidFill>
                  <a:srgbClr val="FF0000"/>
                </a:solidFill>
                <a:latin typeface="Consolas" panose="020B0609020204030204" pitchFamily="49" charset="0"/>
                <a:ea typeface="Cambria" panose="02040503050406030204" pitchFamily="18" charset="0"/>
                <a:cs typeface="Times New Roman" panose="02020603050405020304" pitchFamily="18" charset="0"/>
              </a:rPr>
              <a:t>fixed_point.m</a:t>
            </a:r>
            <a:endParaRPr lang="en-US" dirty="0">
              <a:solidFill>
                <a:srgbClr val="FF0000"/>
              </a:solidFill>
              <a:latin typeface="Consolas" panose="020B0609020204030204" pitchFamily="49" charset="0"/>
            </a:endParaRPr>
          </a:p>
        </p:txBody>
      </p:sp>
      <p:pic>
        <p:nvPicPr>
          <p:cNvPr id="11" name="Audio 10">
            <a:hlinkClick r:id="" action="ppaction://media"/>
            <a:extLst>
              <a:ext uri="{FF2B5EF4-FFF2-40B4-BE49-F238E27FC236}">
                <a16:creationId xmlns:a16="http://schemas.microsoft.com/office/drawing/2014/main" id="{7F57A9B3-CE90-44E6-8999-812A94CC582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76401904"/>
      </p:ext>
    </p:extLst>
  </p:cSld>
  <p:clrMapOvr>
    <a:masterClrMapping/>
  </p:clrMapOvr>
  <mc:AlternateContent xmlns:mc="http://schemas.openxmlformats.org/markup-compatibility/2006" xmlns:p14="http://schemas.microsoft.com/office/powerpoint/2010/main">
    <mc:Choice Requires="p14">
      <p:transition spd="slow" p14:dur="2000" advTm="185571"/>
    </mc:Choice>
    <mc:Fallback xmlns="">
      <p:transition spd="slow" advTm="185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5" end="1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1"/>
                </p:tgtEl>
              </p:cMediaNode>
            </p:audio>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9569A-65C7-42D2-95D5-268882855720}"/>
              </a:ext>
            </a:extLst>
          </p:cNvPr>
          <p:cNvSpPr>
            <a:spLocks noGrp="1"/>
          </p:cNvSpPr>
          <p:nvPr>
            <p:ph type="title"/>
          </p:nvPr>
        </p:nvSpPr>
        <p:spPr/>
        <p:txBody>
          <a:bodyPr/>
          <a:lstStyle/>
          <a:p>
            <a:r>
              <a:rPr lang="en-US" dirty="0"/>
              <a:t>Fixed-point theorem</a:t>
            </a:r>
          </a:p>
        </p:txBody>
      </p:sp>
      <p:sp>
        <p:nvSpPr>
          <p:cNvPr id="3" name="Content Placeholder 2">
            <a:extLst>
              <a:ext uri="{FF2B5EF4-FFF2-40B4-BE49-F238E27FC236}">
                <a16:creationId xmlns:a16="http://schemas.microsoft.com/office/drawing/2014/main" id="{336E4DD7-9249-49AB-B802-F2AA6FB6E3F4}"/>
              </a:ext>
            </a:extLst>
          </p:cNvPr>
          <p:cNvSpPr>
            <a:spLocks noGrp="1"/>
          </p:cNvSpPr>
          <p:nvPr>
            <p:ph idx="1"/>
          </p:nvPr>
        </p:nvSpPr>
        <p:spPr/>
        <p:txBody>
          <a:bodyPr/>
          <a:lstStyle/>
          <a:p>
            <a:r>
              <a:rPr lang="en-US" dirty="0"/>
              <a:t>At the start of this topic, we looked at iterating</a:t>
            </a:r>
          </a:p>
          <a:p>
            <a:pPr lvl="1"/>
            <a:r>
              <a:rPr lang="en-US" dirty="0"/>
              <a:t>The fixed-point theorem says that if an iteration converges,</a:t>
            </a:r>
            <a:br>
              <a:rPr lang="en-US" dirty="0"/>
            </a:br>
            <a:r>
              <a:rPr lang="en-US" dirty="0"/>
              <a:t>	then that iteration converges</a:t>
            </a:r>
            <a:br>
              <a:rPr lang="en-US" dirty="0"/>
            </a:br>
            <a:r>
              <a:rPr lang="en-US" dirty="0"/>
              <a:t>	to a solution of </a:t>
            </a:r>
            <a:r>
              <a:rPr lang="en-US" i="1" dirty="0">
                <a:latin typeface="Times New Roman" panose="02020603050405020304" pitchFamily="18" charset="0"/>
              </a:rPr>
              <a:t>x</a:t>
            </a:r>
            <a:r>
              <a:rPr lang="en-US" dirty="0">
                <a:latin typeface="Times New Roman" panose="02020603050405020304" pitchFamily="18" charset="0"/>
              </a:rPr>
              <a:t> = </a:t>
            </a:r>
            <a:r>
              <a:rPr lang="en-US" i="1" dirty="0">
                <a:latin typeface="Times New Roman" panose="02020603050405020304" pitchFamily="18" charset="0"/>
              </a:rPr>
              <a:t>f </a:t>
            </a:r>
            <a:r>
              <a:rPr lang="en-US" dirty="0">
                <a:latin typeface="Times New Roman" panose="02020603050405020304" pitchFamily="18" charset="0"/>
              </a:rPr>
              <a:t>(</a:t>
            </a:r>
            <a:r>
              <a:rPr lang="en-US" i="1" dirty="0">
                <a:latin typeface="Times New Roman" panose="02020603050405020304" pitchFamily="18" charset="0"/>
              </a:rPr>
              <a:t>x</a:t>
            </a:r>
            <a:r>
              <a:rPr lang="en-US" dirty="0">
                <a:latin typeface="Times New Roman" panose="02020603050405020304" pitchFamily="18" charset="0"/>
              </a:rPr>
              <a:t>)</a:t>
            </a:r>
          </a:p>
          <a:p>
            <a:pPr lvl="1"/>
            <a:r>
              <a:rPr lang="en-US" dirty="0"/>
              <a:t> There are two solutions: 0 and 1</a:t>
            </a:r>
          </a:p>
          <a:p>
            <a:pPr lvl="2"/>
            <a:r>
              <a:rPr lang="en-US" dirty="0"/>
              <a:t>If </a:t>
            </a:r>
            <a:r>
              <a:rPr lang="en-US" dirty="0">
                <a:latin typeface="Times New Roman" panose="02020603050405020304" pitchFamily="18" charset="0"/>
              </a:rPr>
              <a:t>–1 &lt; </a:t>
            </a:r>
            <a:r>
              <a:rPr lang="en-US" i="1" dirty="0">
                <a:latin typeface="Times New Roman" panose="02020603050405020304" pitchFamily="18" charset="0"/>
              </a:rPr>
              <a:t>x</a:t>
            </a:r>
            <a:r>
              <a:rPr lang="en-US" baseline="-25000" dirty="0">
                <a:latin typeface="Times New Roman" panose="02020603050405020304" pitchFamily="18" charset="0"/>
              </a:rPr>
              <a:t>0</a:t>
            </a:r>
            <a:r>
              <a:rPr lang="en-US" dirty="0">
                <a:latin typeface="Times New Roman" panose="02020603050405020304" pitchFamily="18" charset="0"/>
              </a:rPr>
              <a:t> &lt; </a:t>
            </a:r>
            <a:r>
              <a:rPr lang="en-US" dirty="0" smtClean="0">
                <a:latin typeface="Times New Roman" panose="02020603050405020304" pitchFamily="18" charset="0"/>
              </a:rPr>
              <a:t>1</a:t>
            </a:r>
            <a:r>
              <a:rPr lang="en-US" dirty="0" smtClean="0"/>
              <a:t>,</a:t>
            </a:r>
            <a:br>
              <a:rPr lang="en-US" dirty="0" smtClean="0"/>
            </a:br>
            <a:r>
              <a:rPr lang="en-US" dirty="0" smtClean="0"/>
              <a:t>      then </a:t>
            </a:r>
            <a:r>
              <a:rPr lang="en-US" dirty="0"/>
              <a:t>the </a:t>
            </a:r>
            <a:r>
              <a:rPr lang="en-US" dirty="0" smtClean="0"/>
              <a:t>iteration converges </a:t>
            </a:r>
            <a:r>
              <a:rPr lang="en-US" dirty="0"/>
              <a:t>to </a:t>
            </a:r>
            <a:r>
              <a:rPr lang="en-US" dirty="0">
                <a:latin typeface="Times New Roman" panose="02020603050405020304" pitchFamily="18" charset="0"/>
              </a:rPr>
              <a:t>0</a:t>
            </a:r>
          </a:p>
          <a:p>
            <a:pPr lvl="2"/>
            <a:r>
              <a:rPr lang="en-US" dirty="0"/>
              <a:t>If </a:t>
            </a:r>
            <a:r>
              <a:rPr lang="en-US" i="1" dirty="0">
                <a:latin typeface="Times New Roman" panose="02020603050405020304" pitchFamily="18" charset="0"/>
              </a:rPr>
              <a:t>x</a:t>
            </a:r>
            <a:r>
              <a:rPr lang="en-US" baseline="-25000" dirty="0">
                <a:latin typeface="Times New Roman" panose="02020603050405020304" pitchFamily="18" charset="0"/>
              </a:rPr>
              <a:t>0</a:t>
            </a:r>
            <a:r>
              <a:rPr lang="en-US" dirty="0">
                <a:latin typeface="Times New Roman" panose="02020603050405020304" pitchFamily="18" charset="0"/>
              </a:rPr>
              <a:t> = 1</a:t>
            </a:r>
            <a:r>
              <a:rPr lang="en-US" dirty="0"/>
              <a:t> or </a:t>
            </a:r>
            <a:r>
              <a:rPr lang="en-US" i="1" dirty="0">
                <a:latin typeface="Times New Roman" panose="02020603050405020304" pitchFamily="18" charset="0"/>
              </a:rPr>
              <a:t>x</a:t>
            </a:r>
            <a:r>
              <a:rPr lang="en-US" baseline="-25000" dirty="0">
                <a:latin typeface="Times New Roman" panose="02020603050405020304" pitchFamily="18" charset="0"/>
              </a:rPr>
              <a:t>0</a:t>
            </a:r>
            <a:r>
              <a:rPr lang="en-US" dirty="0">
                <a:latin typeface="Times New Roman" panose="02020603050405020304" pitchFamily="18" charset="0"/>
              </a:rPr>
              <a:t> = –</a:t>
            </a:r>
            <a:r>
              <a:rPr lang="en-US" dirty="0" smtClean="0">
                <a:latin typeface="Times New Roman" panose="02020603050405020304" pitchFamily="18" charset="0"/>
              </a:rPr>
              <a:t>1</a:t>
            </a:r>
            <a:r>
              <a:rPr lang="en-US" dirty="0" smtClean="0"/>
              <a:t>,</a:t>
            </a:r>
            <a:br>
              <a:rPr lang="en-US" dirty="0" smtClean="0"/>
            </a:br>
            <a:r>
              <a:rPr lang="en-US" dirty="0" smtClean="0"/>
              <a:t>      then </a:t>
            </a:r>
            <a:r>
              <a:rPr lang="en-US" dirty="0"/>
              <a:t>the </a:t>
            </a:r>
            <a:r>
              <a:rPr lang="en-US" dirty="0" smtClean="0"/>
              <a:t>iteration converges </a:t>
            </a:r>
            <a:r>
              <a:rPr lang="en-US" dirty="0"/>
              <a:t>to </a:t>
            </a:r>
            <a:r>
              <a:rPr lang="en-US" dirty="0">
                <a:latin typeface="Times New Roman" panose="02020603050405020304" pitchFamily="18" charset="0"/>
              </a:rPr>
              <a:t>1</a:t>
            </a:r>
          </a:p>
          <a:p>
            <a:pPr lvl="2" algn="just"/>
            <a:r>
              <a:rPr lang="en-US" dirty="0"/>
              <a:t>Otherwise, the iteration diverges</a:t>
            </a:r>
          </a:p>
        </p:txBody>
      </p:sp>
      <p:sp>
        <p:nvSpPr>
          <p:cNvPr id="4" name="Footer Placeholder 3">
            <a:extLst>
              <a:ext uri="{FF2B5EF4-FFF2-40B4-BE49-F238E27FC236}">
                <a16:creationId xmlns:a16="http://schemas.microsoft.com/office/drawing/2014/main" id="{865897FA-C096-4770-9FBD-3ED41A22841F}"/>
              </a:ext>
            </a:extLst>
          </p:cNvPr>
          <p:cNvSpPr>
            <a:spLocks noGrp="1"/>
          </p:cNvSpPr>
          <p:nvPr>
            <p:ph type="ftr" sz="quarter" idx="11"/>
          </p:nvPr>
        </p:nvSpPr>
        <p:spPr/>
        <p:txBody>
          <a:bodyPr/>
          <a:lstStyle/>
          <a:p>
            <a:r>
              <a:rPr lang="en-US"/>
              <a:t>Iteration</a:t>
            </a:r>
            <a:endParaRPr lang="en-CA" dirty="0"/>
          </a:p>
        </p:txBody>
      </p:sp>
      <p:sp>
        <p:nvSpPr>
          <p:cNvPr id="5" name="Slide Number Placeholder 4">
            <a:extLst>
              <a:ext uri="{FF2B5EF4-FFF2-40B4-BE49-F238E27FC236}">
                <a16:creationId xmlns:a16="http://schemas.microsoft.com/office/drawing/2014/main" id="{5B1668BE-E60F-4B61-9731-95968C61996B}"/>
              </a:ext>
            </a:extLst>
          </p:cNvPr>
          <p:cNvSpPr>
            <a:spLocks noGrp="1"/>
          </p:cNvSpPr>
          <p:nvPr>
            <p:ph type="sldNum" sz="quarter" idx="12"/>
          </p:nvPr>
        </p:nvSpPr>
        <p:spPr/>
        <p:txBody>
          <a:bodyPr/>
          <a:lstStyle/>
          <a:p>
            <a:fld id="{42EF6DC8-DA9C-4533-8A40-BB00A2545AF8}" type="slidenum">
              <a:rPr lang="en-CA" smtClean="0"/>
              <a:pPr/>
              <a:t>11</a:t>
            </a:fld>
            <a:endParaRPr lang="en-CA"/>
          </a:p>
        </p:txBody>
      </p:sp>
      <p:pic>
        <p:nvPicPr>
          <p:cNvPr id="7" name="Picture 6">
            <a:extLst>
              <a:ext uri="{FF2B5EF4-FFF2-40B4-BE49-F238E27FC236}">
                <a16:creationId xmlns:a16="http://schemas.microsoft.com/office/drawing/2014/main" id="{8371F87D-5E2E-41F9-A397-FC41B02C5B1D}"/>
              </a:ext>
            </a:extLst>
          </p:cNvPr>
          <p:cNvPicPr>
            <a:picLocks noChangeAspect="1"/>
          </p:cNvPicPr>
          <p:nvPr/>
        </p:nvPicPr>
        <p:blipFill>
          <a:blip r:embed="rId6"/>
          <a:stretch>
            <a:fillRect/>
          </a:stretch>
        </p:blipFill>
        <p:spPr>
          <a:xfrm>
            <a:off x="5678081" y="2502227"/>
            <a:ext cx="3272840" cy="3739029"/>
          </a:xfrm>
          <a:prstGeom prst="rect">
            <a:avLst/>
          </a:prstGeom>
        </p:spPr>
      </p:pic>
      <p:graphicFrame>
        <p:nvGraphicFramePr>
          <p:cNvPr id="8" name="Object 7">
            <a:extLst>
              <a:ext uri="{FF2B5EF4-FFF2-40B4-BE49-F238E27FC236}">
                <a16:creationId xmlns:a16="http://schemas.microsoft.com/office/drawing/2014/main" id="{AFD5BF32-3492-4EEC-81EA-B23D9DC02159}"/>
              </a:ext>
            </a:extLst>
          </p:cNvPr>
          <p:cNvGraphicFramePr>
            <a:graphicFrameLocks noChangeAspect="1"/>
          </p:cNvGraphicFramePr>
          <p:nvPr>
            <p:extLst>
              <p:ext uri="{D42A27DB-BD31-4B8C-83A1-F6EECF244321}">
                <p14:modId xmlns:p14="http://schemas.microsoft.com/office/powerpoint/2010/main" val="3801586853"/>
              </p:ext>
            </p:extLst>
          </p:nvPr>
        </p:nvGraphicFramePr>
        <p:xfrm>
          <a:off x="6398491" y="1436484"/>
          <a:ext cx="1246187" cy="625475"/>
        </p:xfrm>
        <a:graphic>
          <a:graphicData uri="http://schemas.openxmlformats.org/presentationml/2006/ole">
            <mc:AlternateContent xmlns:mc="http://schemas.openxmlformats.org/markup-compatibility/2006">
              <mc:Choice xmlns:v="urn:schemas-microsoft-com:vml" Requires="v">
                <p:oleObj spid="_x0000_s6149" name="Equation" r:id="rId7" imgW="558720" imgH="279360" progId="Equation.DSMT4">
                  <p:embed/>
                </p:oleObj>
              </mc:Choice>
              <mc:Fallback>
                <p:oleObj name="Equation" r:id="rId7" imgW="558720" imgH="279360" progId="Equation.DSMT4">
                  <p:embed/>
                  <p:pic>
                    <p:nvPicPr>
                      <p:cNvPr id="12" name="Object 11">
                        <a:extLst>
                          <a:ext uri="{FF2B5EF4-FFF2-40B4-BE49-F238E27FC236}">
                            <a16:creationId xmlns:a16="http://schemas.microsoft.com/office/drawing/2014/main" id="{1C24840A-5992-4337-ADBB-B3B556455C02}"/>
                          </a:ext>
                        </a:extLst>
                      </p:cNvPr>
                      <p:cNvPicPr/>
                      <p:nvPr/>
                    </p:nvPicPr>
                    <p:blipFill>
                      <a:blip r:embed="rId8"/>
                      <a:stretch>
                        <a:fillRect/>
                      </a:stretch>
                    </p:blipFill>
                    <p:spPr>
                      <a:xfrm>
                        <a:off x="6398491" y="1436484"/>
                        <a:ext cx="1246187" cy="625475"/>
                      </a:xfrm>
                      <a:prstGeom prst="rect">
                        <a:avLst/>
                      </a:prstGeom>
                    </p:spPr>
                  </p:pic>
                </p:oleObj>
              </mc:Fallback>
            </mc:AlternateContent>
          </a:graphicData>
        </a:graphic>
      </p:graphicFrame>
      <p:sp>
        <p:nvSpPr>
          <p:cNvPr id="9" name="Oval 8">
            <a:extLst>
              <a:ext uri="{FF2B5EF4-FFF2-40B4-BE49-F238E27FC236}">
                <a16:creationId xmlns:a16="http://schemas.microsoft.com/office/drawing/2014/main" id="{12068652-949E-44C0-BAC0-6C402D4BE95B}"/>
              </a:ext>
            </a:extLst>
          </p:cNvPr>
          <p:cNvSpPr/>
          <p:nvPr/>
        </p:nvSpPr>
        <p:spPr>
          <a:xfrm>
            <a:off x="7272252" y="4506644"/>
            <a:ext cx="92279"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E83D784-6A46-4E66-B839-65D21233C371}"/>
              </a:ext>
            </a:extLst>
          </p:cNvPr>
          <p:cNvSpPr/>
          <p:nvPr/>
        </p:nvSpPr>
        <p:spPr>
          <a:xfrm>
            <a:off x="8204829" y="3576863"/>
            <a:ext cx="92279"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Audio 10">
            <a:hlinkClick r:id="" action="ppaction://media"/>
            <a:extLst>
              <a:ext uri="{FF2B5EF4-FFF2-40B4-BE49-F238E27FC236}">
                <a16:creationId xmlns:a16="http://schemas.microsoft.com/office/drawing/2014/main" id="{6B8E8BC6-F2A1-4E75-8CF3-CD904BDE42C6}"/>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58332665"/>
      </p:ext>
    </p:extLst>
  </p:cSld>
  <p:clrMapOvr>
    <a:masterClrMapping/>
  </p:clrMapOvr>
  <mc:AlternateContent xmlns:mc="http://schemas.openxmlformats.org/markup-compatibility/2006" xmlns:p14="http://schemas.microsoft.com/office/powerpoint/2010/main">
    <mc:Choice Requires="p14">
      <p:transition spd="slow" p14:dur="2000" advTm="107686"/>
    </mc:Choice>
    <mc:Fallback xmlns="">
      <p:transition spd="slow" advTm="107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1"/>
                </p:tgtEl>
              </p:cMediaNode>
            </p:audio>
          </p:childTnLst>
        </p:cTn>
      </p:par>
    </p:tnLst>
    <p:bldLst>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Diverging sequences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This leads to our first problem: When do we stop iterating?</a:t>
            </a:r>
          </a:p>
          <a:p>
            <a:pPr lvl="1"/>
            <a:r>
              <a:rPr lang="en-US" dirty="0"/>
              <a:t>We must parameterize our algorithms to stop iterating </a:t>
            </a:r>
            <a:br>
              <a:rPr lang="en-US" dirty="0"/>
            </a:br>
            <a:r>
              <a:rPr lang="en-US" dirty="0"/>
              <a:t>after a given number of iterations</a:t>
            </a:r>
          </a:p>
          <a:p>
            <a:pPr lvl="1"/>
            <a:r>
              <a:rPr lang="en-US" dirty="0"/>
              <a:t>We must also check to see if the iteration is no longer finite</a:t>
            </a:r>
          </a:p>
        </p:txBody>
      </p:sp>
      <p:sp>
        <p:nvSpPr>
          <p:cNvPr id="4" name="Footer Placeholder 3"/>
          <p:cNvSpPr>
            <a:spLocks noGrp="1"/>
          </p:cNvSpPr>
          <p:nvPr>
            <p:ph type="ftr" sz="quarter" idx="11"/>
          </p:nvPr>
        </p:nvSpPr>
        <p:spPr/>
        <p:txBody>
          <a:bodyPr/>
          <a:lstStyle/>
          <a:p>
            <a:r>
              <a:rPr lang="en-US"/>
              <a:t>Iteration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12</a:t>
            </a:fld>
            <a:endParaRPr lang="en-CA"/>
          </a:p>
        </p:txBody>
      </p:sp>
      <p:pic>
        <p:nvPicPr>
          <p:cNvPr id="6" name="Audio 5">
            <a:hlinkClick r:id="" action="ppaction://media"/>
            <a:extLst>
              <a:ext uri="{FF2B5EF4-FFF2-40B4-BE49-F238E27FC236}">
                <a16:creationId xmlns:a16="http://schemas.microsoft.com/office/drawing/2014/main" id="{7EE26E27-7BC4-4217-826A-E2F16334B6E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70826722"/>
      </p:ext>
    </p:extLst>
  </p:cSld>
  <p:clrMapOvr>
    <a:masterClrMapping/>
  </p:clrMapOvr>
  <mc:AlternateContent xmlns:mc="http://schemas.openxmlformats.org/markup-compatibility/2006" xmlns:p14="http://schemas.microsoft.com/office/powerpoint/2010/main">
    <mc:Choice Requires="p14">
      <p:transition spd="slow" p14:dur="2000" advTm="31029"/>
    </mc:Choice>
    <mc:Fallback xmlns="">
      <p:transition spd="slow" advTm="31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Fixed-point theorem</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We could now update our C++ function:</a:t>
            </a:r>
          </a:p>
          <a:p>
            <a:pPr marL="800100" lvl="2" indent="0">
              <a:buNone/>
            </a:pPr>
            <a:r>
              <a:rPr lang="en-US" sz="1400" dirty="0">
                <a:latin typeface="Consolas" panose="020B0609020204030204" pitchFamily="49" charset="0"/>
              </a:rPr>
              <a:t>double </a:t>
            </a:r>
            <a:r>
              <a:rPr lang="en-US" sz="1400" dirty="0" err="1">
                <a:latin typeface="Consolas" panose="020B0609020204030204" pitchFamily="49" charset="0"/>
              </a:rPr>
              <a:t>fixed_point</a:t>
            </a:r>
            <a:r>
              <a:rPr lang="en-US" sz="1400" dirty="0">
                <a:latin typeface="Consolas" panose="020B0609020204030204" pitchFamily="49" charset="0"/>
              </a:rPr>
              <a:t>( double f( double x ),</a:t>
            </a:r>
            <a:br>
              <a:rPr lang="en-US" sz="1400" dirty="0">
                <a:latin typeface="Consolas" panose="020B0609020204030204" pitchFamily="49" charset="0"/>
              </a:rPr>
            </a:br>
            <a:r>
              <a:rPr lang="en-US" sz="1400" dirty="0">
                <a:latin typeface="Consolas" panose="020B0609020204030204" pitchFamily="49" charset="0"/>
              </a:rPr>
              <a:t>                    double x0,</a:t>
            </a:r>
            <a:br>
              <a:rPr lang="en-US" sz="1400" dirty="0">
                <a:latin typeface="Consolas" panose="020B0609020204030204" pitchFamily="49" charset="0"/>
              </a:rPr>
            </a:br>
            <a:r>
              <a:rPr lang="en-US" sz="1400" dirty="0">
                <a:latin typeface="Consolas" panose="020B0609020204030204" pitchFamily="49" charset="0"/>
              </a:rPr>
              <a:t>                    unsigned int const </a:t>
            </a:r>
            <a:r>
              <a:rPr lang="en-US" sz="1400" dirty="0" err="1">
                <a:latin typeface="Consolas" panose="020B0609020204030204" pitchFamily="49" charset="0"/>
              </a:rPr>
              <a:t>max_iterations</a:t>
            </a:r>
            <a:r>
              <a:rPr lang="en-US" sz="1400" dirty="0">
                <a:latin typeface="Consolas" panose="020B0609020204030204" pitchFamily="49" charset="0"/>
              </a:rPr>
              <a:t> ) {</a:t>
            </a:r>
          </a:p>
          <a:p>
            <a:pPr marL="800100" lvl="2" indent="0">
              <a:buNone/>
            </a:pPr>
            <a:r>
              <a:rPr lang="en-US" sz="1400" dirty="0">
                <a:latin typeface="Consolas" panose="020B0609020204030204" pitchFamily="49" charset="0"/>
              </a:rPr>
              <a:t>    for ( unsigned int iterations{0};</a:t>
            </a:r>
          </a:p>
          <a:p>
            <a:pPr marL="800100" lvl="2" indent="0">
              <a:buNone/>
            </a:pPr>
            <a:r>
              <a:rPr lang="en-US" sz="1400" dirty="0">
                <a:latin typeface="Consolas" panose="020B0609020204030204" pitchFamily="49" charset="0"/>
              </a:rPr>
              <a:t>          iterations &lt; </a:t>
            </a:r>
            <a:r>
              <a:rPr lang="en-US" sz="1400" dirty="0" err="1">
                <a:latin typeface="Consolas" panose="020B0609020204030204" pitchFamily="49" charset="0"/>
              </a:rPr>
              <a:t>max_iterations</a:t>
            </a:r>
            <a:r>
              <a:rPr lang="en-US" sz="1400" dirty="0">
                <a:latin typeface="Consolas" panose="020B0609020204030204" pitchFamily="49" charset="0"/>
              </a:rPr>
              <a:t>; ++iterations ) {</a:t>
            </a:r>
          </a:p>
          <a:p>
            <a:pPr marL="800100" lvl="2" indent="0">
              <a:buNone/>
            </a:pPr>
            <a:r>
              <a:rPr lang="en-US" sz="1400" dirty="0">
                <a:latin typeface="Consolas" panose="020B0609020204030204" pitchFamily="49" charset="0"/>
              </a:rPr>
              <a:t>        double previous_x0{ x0 };</a:t>
            </a:r>
          </a:p>
          <a:p>
            <a:pPr marL="800100" lvl="2" indent="0">
              <a:buNone/>
            </a:pPr>
            <a:r>
              <a:rPr lang="en-US" sz="1400" dirty="0">
                <a:latin typeface="Consolas" panose="020B0609020204030204" pitchFamily="49" charset="0"/>
              </a:rPr>
              <a:t>        x0 = f( x0 );</a:t>
            </a:r>
          </a:p>
          <a:p>
            <a:pPr marL="800100" lvl="2" indent="0">
              <a:buNone/>
            </a:pPr>
            <a:endParaRPr lang="en-US" sz="1400" dirty="0">
              <a:latin typeface="Consolas" panose="020B0609020204030204" pitchFamily="49" charset="0"/>
            </a:endParaRPr>
          </a:p>
          <a:p>
            <a:pPr marL="800100" lvl="2" indent="0">
              <a:buNone/>
            </a:pPr>
            <a:r>
              <a:rPr lang="en-US" sz="1400" dirty="0">
                <a:latin typeface="Consolas" panose="020B0609020204030204" pitchFamily="49" charset="0"/>
              </a:rPr>
              <a:t>        if ( !std::</a:t>
            </a:r>
            <a:r>
              <a:rPr lang="en-US" sz="1400" dirty="0" err="1">
                <a:latin typeface="Consolas" panose="020B0609020204030204" pitchFamily="49" charset="0"/>
              </a:rPr>
              <a:t>isfinite</a:t>
            </a:r>
            <a:r>
              <a:rPr lang="en-US" sz="1400" dirty="0">
                <a:latin typeface="Consolas" panose="020B0609020204030204" pitchFamily="49" charset="0"/>
              </a:rPr>
              <a:t>( x0 ) ) {</a:t>
            </a:r>
          </a:p>
          <a:p>
            <a:pPr marL="800100" lvl="2" indent="0">
              <a:buNone/>
            </a:pPr>
            <a:r>
              <a:rPr lang="en-US" sz="1400" dirty="0">
                <a:latin typeface="Consolas" panose="020B0609020204030204" pitchFamily="49" charset="0"/>
              </a:rPr>
              <a:t>            return NAN;</a:t>
            </a:r>
          </a:p>
          <a:p>
            <a:pPr marL="800100" lvl="2" indent="0">
              <a:buNone/>
            </a:pPr>
            <a:r>
              <a:rPr lang="en-US" sz="1400" dirty="0">
                <a:latin typeface="Consolas" panose="020B0609020204030204" pitchFamily="49" charset="0"/>
              </a:rPr>
              <a:t>        }</a:t>
            </a:r>
          </a:p>
          <a:p>
            <a:pPr marL="800100" lvl="2" indent="0">
              <a:buNone/>
            </a:pPr>
            <a:endParaRPr lang="en-US" sz="1400" dirty="0">
              <a:latin typeface="Consolas" panose="020B0609020204030204" pitchFamily="49" charset="0"/>
            </a:endParaRPr>
          </a:p>
          <a:p>
            <a:pPr marL="800100" lvl="2" indent="0">
              <a:buNone/>
            </a:pPr>
            <a:r>
              <a:rPr lang="en-US" sz="1400" dirty="0">
                <a:latin typeface="Consolas" panose="020B0609020204030204" pitchFamily="49" charset="0"/>
              </a:rPr>
              <a:t>        if ( x0 == previous_x0 ) {</a:t>
            </a:r>
          </a:p>
          <a:p>
            <a:pPr marL="800100" lvl="2" indent="0">
              <a:buNone/>
            </a:pPr>
            <a:r>
              <a:rPr lang="en-US" sz="1400" dirty="0">
                <a:latin typeface="Consolas" panose="020B0609020204030204" pitchFamily="49" charset="0"/>
              </a:rPr>
              <a:t>            return x0;</a:t>
            </a:r>
          </a:p>
          <a:p>
            <a:pPr marL="800100" lvl="2" indent="0">
              <a:buNone/>
            </a:pPr>
            <a:r>
              <a:rPr lang="en-US" sz="1400" dirty="0">
                <a:latin typeface="Consolas" panose="020B0609020204030204" pitchFamily="49" charset="0"/>
              </a:rPr>
              <a:t>        }</a:t>
            </a:r>
          </a:p>
          <a:p>
            <a:pPr marL="800100" lvl="2" indent="0">
              <a:buNone/>
            </a:pPr>
            <a:r>
              <a:rPr lang="en-US" sz="1400" dirty="0">
                <a:latin typeface="Consolas" panose="020B0609020204030204" pitchFamily="49" charset="0"/>
              </a:rPr>
              <a:t>    }</a:t>
            </a:r>
          </a:p>
          <a:p>
            <a:pPr marL="800100" lvl="2" indent="0">
              <a:buNone/>
            </a:pPr>
            <a:endParaRPr lang="en-US" sz="1400" dirty="0">
              <a:latin typeface="Consolas" panose="020B0609020204030204" pitchFamily="49" charset="0"/>
            </a:endParaRPr>
          </a:p>
          <a:p>
            <a:pPr marL="800100" lvl="2" indent="0">
              <a:buNone/>
            </a:pPr>
            <a:r>
              <a:rPr lang="en-US" sz="1400" dirty="0">
                <a:latin typeface="Consolas" panose="020B0609020204030204" pitchFamily="49" charset="0"/>
              </a:rPr>
              <a:t>    return NAN;</a:t>
            </a:r>
          </a:p>
          <a:p>
            <a:pPr marL="800100" lvl="2" indent="0">
              <a:buNone/>
            </a:pPr>
            <a:r>
              <a:rPr lang="en-US" sz="1400" dirty="0">
                <a:latin typeface="Consolas" panose="020B0609020204030204" pitchFamily="49" charset="0"/>
              </a:rPr>
              <a:t>}</a:t>
            </a:r>
          </a:p>
        </p:txBody>
      </p:sp>
      <p:sp>
        <p:nvSpPr>
          <p:cNvPr id="4" name="Footer Placeholder 3"/>
          <p:cNvSpPr>
            <a:spLocks noGrp="1"/>
          </p:cNvSpPr>
          <p:nvPr>
            <p:ph type="ftr" sz="quarter" idx="11"/>
          </p:nvPr>
        </p:nvSpPr>
        <p:spPr/>
        <p:txBody>
          <a:bodyPr/>
          <a:lstStyle/>
          <a:p>
            <a:r>
              <a:rPr lang="en-US"/>
              <a:t>Iteration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13</a:t>
            </a:fld>
            <a:endParaRPr lang="en-CA"/>
          </a:p>
        </p:txBody>
      </p:sp>
      <p:pic>
        <p:nvPicPr>
          <p:cNvPr id="5" name="Audio 4">
            <a:hlinkClick r:id="" action="ppaction://media"/>
            <a:extLst>
              <a:ext uri="{FF2B5EF4-FFF2-40B4-BE49-F238E27FC236}">
                <a16:creationId xmlns:a16="http://schemas.microsoft.com/office/drawing/2014/main" id="{9A760DA6-475F-4888-810B-8723ADA44E2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19580128"/>
      </p:ext>
    </p:extLst>
  </p:cSld>
  <p:clrMapOvr>
    <a:masterClrMapping/>
  </p:clrMapOvr>
  <mc:AlternateContent xmlns:mc="http://schemas.openxmlformats.org/markup-compatibility/2006" xmlns:p14="http://schemas.microsoft.com/office/powerpoint/2010/main">
    <mc:Choice Requires="p14">
      <p:transition spd="slow" p14:dur="2000" advTm="105838"/>
    </mc:Choice>
    <mc:Fallback xmlns="">
      <p:transition spd="slow" advTm="105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Fixed-point theorem</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We could also author this in </a:t>
            </a:r>
            <a:r>
              <a:rPr lang="en-US" dirty="0" err="1"/>
              <a:t>M</a:t>
            </a:r>
            <a:r>
              <a:rPr lang="en-US" cap="small" dirty="0" err="1"/>
              <a:t>atlab</a:t>
            </a:r>
            <a:r>
              <a:rPr lang="en-US" dirty="0"/>
              <a:t>:</a:t>
            </a:r>
          </a:p>
          <a:p>
            <a:pPr marL="800100" lvl="2" indent="0">
              <a:buNone/>
            </a:pPr>
            <a:r>
              <a:rPr lang="en-US" sz="1450" dirty="0">
                <a:latin typeface="Consolas" panose="020B0609020204030204" pitchFamily="49" charset="0"/>
              </a:rPr>
              <a:t>function [x0] = </a:t>
            </a:r>
            <a:r>
              <a:rPr lang="en-US" sz="1450" dirty="0" err="1">
                <a:latin typeface="Consolas" panose="020B0609020204030204" pitchFamily="49" charset="0"/>
              </a:rPr>
              <a:t>fixed_point</a:t>
            </a:r>
            <a:r>
              <a:rPr lang="en-US" sz="1450" dirty="0">
                <a:latin typeface="Consolas" panose="020B0609020204030204" pitchFamily="49" charset="0"/>
              </a:rPr>
              <a:t>( f, x0, </a:t>
            </a:r>
            <a:r>
              <a:rPr lang="en-US" sz="1450" dirty="0" err="1">
                <a:latin typeface="Consolas" panose="020B0609020204030204" pitchFamily="49" charset="0"/>
              </a:rPr>
              <a:t>max_iterations</a:t>
            </a:r>
            <a:r>
              <a:rPr lang="en-US" sz="1450" dirty="0">
                <a:latin typeface="Consolas" panose="020B0609020204030204" pitchFamily="49" charset="0"/>
              </a:rPr>
              <a:t> )</a:t>
            </a:r>
          </a:p>
          <a:p>
            <a:pPr marL="800100" lvl="2" indent="0">
              <a:buNone/>
            </a:pPr>
            <a:r>
              <a:rPr lang="en-US" sz="1450" dirty="0">
                <a:latin typeface="Consolas" panose="020B0609020204030204" pitchFamily="49" charset="0"/>
              </a:rPr>
              <a:t>    for iterations = 1:max_iterations</a:t>
            </a:r>
          </a:p>
          <a:p>
            <a:pPr marL="800100" lvl="2" indent="0">
              <a:buNone/>
            </a:pPr>
            <a:r>
              <a:rPr lang="en-US" sz="1450" dirty="0">
                <a:latin typeface="Consolas" panose="020B0609020204030204" pitchFamily="49" charset="0"/>
              </a:rPr>
              <a:t>        previous_x0 = x0;</a:t>
            </a:r>
          </a:p>
          <a:p>
            <a:pPr marL="800100" lvl="2" indent="0">
              <a:buNone/>
            </a:pPr>
            <a:r>
              <a:rPr lang="en-US" sz="1450" dirty="0">
                <a:latin typeface="Consolas" panose="020B0609020204030204" pitchFamily="49" charset="0"/>
              </a:rPr>
              <a:t>        x0 = f( x0 );</a:t>
            </a:r>
          </a:p>
          <a:p>
            <a:pPr marL="800100" lvl="2" indent="0">
              <a:buNone/>
            </a:pPr>
            <a:endParaRPr lang="en-US" sz="1450" dirty="0">
              <a:latin typeface="Consolas" panose="020B0609020204030204" pitchFamily="49" charset="0"/>
            </a:endParaRPr>
          </a:p>
          <a:p>
            <a:pPr marL="800100" lvl="2" indent="0">
              <a:buNone/>
            </a:pPr>
            <a:r>
              <a:rPr lang="en-US" sz="1450" dirty="0">
                <a:latin typeface="Consolas" panose="020B0609020204030204" pitchFamily="49" charset="0"/>
              </a:rPr>
              <a:t>        if ~</a:t>
            </a:r>
            <a:r>
              <a:rPr lang="en-US" sz="1450" dirty="0" err="1">
                <a:latin typeface="Consolas" panose="020B0609020204030204" pitchFamily="49" charset="0"/>
              </a:rPr>
              <a:t>isfinite</a:t>
            </a:r>
            <a:r>
              <a:rPr lang="en-US" sz="1450" dirty="0">
                <a:latin typeface="Consolas" panose="020B0609020204030204" pitchFamily="49" charset="0"/>
              </a:rPr>
              <a:t>( x0 )</a:t>
            </a:r>
          </a:p>
          <a:p>
            <a:pPr marL="800100" lvl="2" indent="0">
              <a:buNone/>
            </a:pPr>
            <a:r>
              <a:rPr lang="en-US" sz="1450" dirty="0">
                <a:latin typeface="Consolas" panose="020B0609020204030204" pitchFamily="49" charset="0"/>
              </a:rPr>
              <a:t>            x0 = nan;</a:t>
            </a:r>
          </a:p>
          <a:p>
            <a:pPr marL="800100" lvl="2" indent="0">
              <a:buNone/>
            </a:pPr>
            <a:r>
              <a:rPr lang="en-US" sz="1450" dirty="0">
                <a:latin typeface="Consolas" panose="020B0609020204030204" pitchFamily="49" charset="0"/>
              </a:rPr>
              <a:t>            return;</a:t>
            </a:r>
          </a:p>
          <a:p>
            <a:pPr marL="800100" lvl="2" indent="0">
              <a:buNone/>
            </a:pPr>
            <a:r>
              <a:rPr lang="en-US" sz="1450" dirty="0">
                <a:latin typeface="Consolas" panose="020B0609020204030204" pitchFamily="49" charset="0"/>
              </a:rPr>
              <a:t>        end</a:t>
            </a:r>
          </a:p>
          <a:p>
            <a:pPr marL="800100" lvl="2" indent="0">
              <a:buNone/>
            </a:pPr>
            <a:endParaRPr lang="en-US" sz="1450" dirty="0">
              <a:latin typeface="Consolas" panose="020B0609020204030204" pitchFamily="49" charset="0"/>
            </a:endParaRPr>
          </a:p>
          <a:p>
            <a:pPr marL="800100" lvl="2" indent="0">
              <a:buNone/>
            </a:pPr>
            <a:r>
              <a:rPr lang="en-US" sz="1450" dirty="0">
                <a:latin typeface="Consolas" panose="020B0609020204030204" pitchFamily="49" charset="0"/>
              </a:rPr>
              <a:t>        if x0 == previous_x0</a:t>
            </a:r>
          </a:p>
          <a:p>
            <a:pPr marL="800100" lvl="2" indent="0">
              <a:buNone/>
            </a:pPr>
            <a:r>
              <a:rPr lang="en-US" sz="1450" dirty="0">
                <a:latin typeface="Consolas" panose="020B0609020204030204" pitchFamily="49" charset="0"/>
              </a:rPr>
              <a:t>            return;</a:t>
            </a:r>
          </a:p>
          <a:p>
            <a:pPr marL="800100" lvl="2" indent="0">
              <a:buNone/>
            </a:pPr>
            <a:r>
              <a:rPr lang="en-US" sz="1450" dirty="0">
                <a:latin typeface="Consolas" panose="020B0609020204030204" pitchFamily="49" charset="0"/>
              </a:rPr>
              <a:t>        end</a:t>
            </a:r>
          </a:p>
          <a:p>
            <a:pPr marL="800100" lvl="2" indent="0">
              <a:buNone/>
            </a:pPr>
            <a:r>
              <a:rPr lang="en-US" sz="1450" dirty="0">
                <a:latin typeface="Consolas" panose="020B0609020204030204" pitchFamily="49" charset="0"/>
              </a:rPr>
              <a:t>    end</a:t>
            </a:r>
          </a:p>
          <a:p>
            <a:pPr marL="800100" lvl="2" indent="0">
              <a:buNone/>
            </a:pPr>
            <a:endParaRPr lang="en-US" sz="1450" dirty="0">
              <a:latin typeface="Consolas" panose="020B0609020204030204" pitchFamily="49" charset="0"/>
            </a:endParaRPr>
          </a:p>
          <a:p>
            <a:pPr marL="800100" lvl="2" indent="0">
              <a:buNone/>
            </a:pPr>
            <a:r>
              <a:rPr lang="en-US" sz="1450" dirty="0">
                <a:latin typeface="Consolas" panose="020B0609020204030204" pitchFamily="49" charset="0"/>
              </a:rPr>
              <a:t>    x0 = nan;</a:t>
            </a:r>
          </a:p>
          <a:p>
            <a:pPr marL="800100" lvl="2" indent="0">
              <a:buNone/>
            </a:pPr>
            <a:r>
              <a:rPr lang="en-US" sz="1450" dirty="0">
                <a:latin typeface="Consolas" panose="020B0609020204030204" pitchFamily="49" charset="0"/>
              </a:rPr>
              <a:t>    return;</a:t>
            </a:r>
          </a:p>
          <a:p>
            <a:pPr marL="800100" lvl="2" indent="0">
              <a:buNone/>
            </a:pPr>
            <a:r>
              <a:rPr lang="en-US" sz="1450" dirty="0">
                <a:latin typeface="Consolas" panose="020B0609020204030204" pitchFamily="49" charset="0"/>
              </a:rPr>
              <a:t>end</a:t>
            </a:r>
          </a:p>
        </p:txBody>
      </p:sp>
      <p:sp>
        <p:nvSpPr>
          <p:cNvPr id="4" name="Footer Placeholder 3"/>
          <p:cNvSpPr>
            <a:spLocks noGrp="1"/>
          </p:cNvSpPr>
          <p:nvPr>
            <p:ph type="ftr" sz="quarter" idx="11"/>
          </p:nvPr>
        </p:nvSpPr>
        <p:spPr/>
        <p:txBody>
          <a:bodyPr/>
          <a:lstStyle/>
          <a:p>
            <a:r>
              <a:rPr lang="en-US"/>
              <a:t>Iteration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14</a:t>
            </a:fld>
            <a:endParaRPr lang="en-CA"/>
          </a:p>
        </p:txBody>
      </p:sp>
      <p:sp>
        <p:nvSpPr>
          <p:cNvPr id="12" name="TextBox 11">
            <a:extLst>
              <a:ext uri="{FF2B5EF4-FFF2-40B4-BE49-F238E27FC236}">
                <a16:creationId xmlns:a16="http://schemas.microsoft.com/office/drawing/2014/main" id="{3BB7466A-6423-4419-9C1A-3D4189FD227E}"/>
              </a:ext>
            </a:extLst>
          </p:cNvPr>
          <p:cNvSpPr txBox="1"/>
          <p:nvPr/>
        </p:nvSpPr>
        <p:spPr>
          <a:xfrm>
            <a:off x="5222146" y="3737384"/>
            <a:ext cx="3769454" cy="1520416"/>
          </a:xfrm>
          <a:prstGeom prst="rect">
            <a:avLst/>
          </a:prstGeom>
          <a:noFill/>
        </p:spPr>
        <p:txBody>
          <a:bodyPr wrap="square">
            <a:spAutoFit/>
          </a:bodyPr>
          <a:lstStyle/>
          <a:p>
            <a:pPr indent="-114300">
              <a:spcBef>
                <a:spcPct val="20000"/>
              </a:spcBef>
              <a:defRPr/>
            </a:pPr>
            <a:r>
              <a:rPr kumimoji="0" lang="en-US" sz="16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&gt;&gt; format long</a:t>
            </a:r>
          </a:p>
          <a:p>
            <a:pPr indent="-114300">
              <a:spcBef>
                <a:spcPct val="20000"/>
              </a:spcBef>
              <a:defRPr/>
            </a:pPr>
            <a:r>
              <a:rPr kumimoji="0" lang="en-US" sz="16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&gt;&gt; g = @(x</a:t>
            </a:r>
            <a:r>
              <a:rPr kumimoji="0" lang="en-US" sz="1600" b="0" i="0" u="none" strike="noStrike" kern="1200" cap="none" spc="0" normalizeH="0" baseline="0" noProof="0" dirty="0" smtClean="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 x^2 );</a:t>
            </a:r>
            <a:endParaRPr kumimoji="0" lang="en-US" sz="16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endParaRPr>
          </a:p>
          <a:p>
            <a:pPr indent="-114300">
              <a:spcBef>
                <a:spcPct val="20000"/>
              </a:spcBef>
              <a:defRPr/>
            </a:pPr>
            <a:r>
              <a:rPr kumimoji="0" lang="en-US" sz="16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&gt;&gt; </a:t>
            </a:r>
            <a:r>
              <a:rPr kumimoji="0" lang="en-US" sz="1600" b="0" i="0" u="none" strike="noStrike" kern="1200" cap="none" spc="0" normalizeH="0" baseline="0" noProof="0" dirty="0" err="1">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fixed_point</a:t>
            </a:r>
            <a:r>
              <a:rPr kumimoji="0" lang="en-US" sz="16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 g, 1.4, 1000 )</a:t>
            </a:r>
          </a:p>
          <a:p>
            <a:pPr indent="-114300">
              <a:spcBef>
                <a:spcPct val="20000"/>
              </a:spcBef>
              <a:defRPr/>
            </a:pPr>
            <a:r>
              <a:rPr kumimoji="0" lang="en-US" sz="16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ans</a:t>
            </a:r>
            <a:r>
              <a:rPr kumimoji="0" lang="en-US" sz="16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 =</a:t>
            </a:r>
          </a:p>
          <a:p>
            <a:pPr indent="-114300">
              <a:spcBef>
                <a:spcPct val="20000"/>
              </a:spcBef>
              <a:defRPr/>
            </a:pPr>
            <a:r>
              <a:rPr kumimoji="0" lang="en-US" sz="16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          nan</a:t>
            </a:r>
          </a:p>
        </p:txBody>
      </p:sp>
      <p:pic>
        <p:nvPicPr>
          <p:cNvPr id="8" name="Audio 7">
            <a:hlinkClick r:id="" action="ppaction://media"/>
            <a:extLst>
              <a:ext uri="{FF2B5EF4-FFF2-40B4-BE49-F238E27FC236}">
                <a16:creationId xmlns:a16="http://schemas.microsoft.com/office/drawing/2014/main" id="{75EA1279-92B7-48EE-8210-30CFD6F058A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552462007"/>
      </p:ext>
    </p:extLst>
  </p:cSld>
  <p:clrMapOvr>
    <a:masterClrMapping/>
  </p:clrMapOvr>
  <mc:AlternateContent xmlns:mc="http://schemas.openxmlformats.org/markup-compatibility/2006" xmlns:p14="http://schemas.microsoft.com/office/powerpoint/2010/main">
    <mc:Choice Requires="p14">
      <p:transition spd="slow" p14:dur="2000" advTm="147667"/>
    </mc:Choice>
    <mc:Fallback xmlns="">
      <p:transition spd="slow" advTm="147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6" end="1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2">
                                            <p:txEl>
                                              <p:pRg st="3" end="3"/>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9"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AA762EC-7973-4756-ABC5-7F5601BA96DF}"/>
              </a:ext>
            </a:extLst>
          </p:cNvPr>
          <p:cNvPicPr>
            <a:picLocks noChangeAspect="1"/>
          </p:cNvPicPr>
          <p:nvPr/>
        </p:nvPicPr>
        <p:blipFill>
          <a:blip r:embed="rId6"/>
          <a:stretch>
            <a:fillRect/>
          </a:stretch>
        </p:blipFill>
        <p:spPr>
          <a:xfrm>
            <a:off x="5388835" y="2478088"/>
            <a:ext cx="3552825" cy="3648075"/>
          </a:xfrm>
          <a:prstGeom prst="rect">
            <a:avLst/>
          </a:prstGeom>
        </p:spPr>
      </p:pic>
      <p:sp>
        <p:nvSpPr>
          <p:cNvPr id="2" name="Title 1">
            <a:extLst>
              <a:ext uri="{FF2B5EF4-FFF2-40B4-BE49-F238E27FC236}">
                <a16:creationId xmlns:a16="http://schemas.microsoft.com/office/drawing/2014/main" id="{B749569A-65C7-42D2-95D5-268882855720}"/>
              </a:ext>
            </a:extLst>
          </p:cNvPr>
          <p:cNvSpPr>
            <a:spLocks noGrp="1"/>
          </p:cNvSpPr>
          <p:nvPr>
            <p:ph type="title"/>
          </p:nvPr>
        </p:nvSpPr>
        <p:spPr/>
        <p:txBody>
          <a:bodyPr/>
          <a:lstStyle/>
          <a:p>
            <a:r>
              <a:rPr lang="en-US" dirty="0"/>
              <a:t>Fixed-point theorem</a:t>
            </a:r>
          </a:p>
        </p:txBody>
      </p:sp>
      <p:sp>
        <p:nvSpPr>
          <p:cNvPr id="3" name="Content Placeholder 2">
            <a:extLst>
              <a:ext uri="{FF2B5EF4-FFF2-40B4-BE49-F238E27FC236}">
                <a16:creationId xmlns:a16="http://schemas.microsoft.com/office/drawing/2014/main" id="{336E4DD7-9249-49AB-B802-F2AA6FB6E3F4}"/>
              </a:ext>
            </a:extLst>
          </p:cNvPr>
          <p:cNvSpPr>
            <a:spLocks noGrp="1"/>
          </p:cNvSpPr>
          <p:nvPr>
            <p:ph idx="1"/>
          </p:nvPr>
        </p:nvSpPr>
        <p:spPr/>
        <p:txBody>
          <a:bodyPr/>
          <a:lstStyle/>
          <a:p>
            <a:r>
              <a:rPr lang="en-US" dirty="0"/>
              <a:t>Suppose instead we start with </a:t>
            </a:r>
          </a:p>
          <a:p>
            <a:pPr lvl="1"/>
            <a:r>
              <a:rPr lang="en-US" dirty="0"/>
              <a:t>This has a single solution close to </a:t>
            </a:r>
            <a:r>
              <a:rPr lang="en-US" i="1" dirty="0">
                <a:latin typeface="Times New Roman" panose="02020603050405020304" pitchFamily="18" charset="0"/>
              </a:rPr>
              <a:t>x</a:t>
            </a:r>
            <a:r>
              <a:rPr lang="en-US" dirty="0">
                <a:latin typeface="Times New Roman" panose="02020603050405020304" pitchFamily="18" charset="0"/>
              </a:rPr>
              <a:t> = 0.7391</a:t>
            </a:r>
          </a:p>
          <a:p>
            <a:pPr lvl="1"/>
            <a:r>
              <a:rPr lang="en-US" dirty="0"/>
              <a:t>Given any </a:t>
            </a:r>
            <a:r>
              <a:rPr lang="en-US" i="1" dirty="0">
                <a:latin typeface="Times New Roman" panose="02020603050405020304" pitchFamily="18" charset="0"/>
              </a:rPr>
              <a:t>x</a:t>
            </a:r>
            <a:r>
              <a:rPr lang="en-US" baseline="-25000" dirty="0">
                <a:latin typeface="Times New Roman" panose="02020603050405020304" pitchFamily="18" charset="0"/>
              </a:rPr>
              <a:t>0</a:t>
            </a:r>
            <a:r>
              <a:rPr lang="en-US" dirty="0"/>
              <a:t>, then the iteration</a:t>
            </a:r>
            <a:br>
              <a:rPr lang="en-US" dirty="0"/>
            </a:br>
            <a:r>
              <a:rPr lang="en-US" dirty="0"/>
              <a:t>of this function </a:t>
            </a:r>
            <a:r>
              <a:rPr lang="en-US" i="1" dirty="0"/>
              <a:t>f</a:t>
            </a:r>
            <a:r>
              <a:rPr lang="en-US" dirty="0"/>
              <a:t> will converge</a:t>
            </a:r>
            <a:br>
              <a:rPr lang="en-US" dirty="0"/>
            </a:br>
            <a:r>
              <a:rPr lang="en-US" dirty="0"/>
              <a:t>to that one unique solution</a:t>
            </a:r>
          </a:p>
        </p:txBody>
      </p:sp>
      <p:sp>
        <p:nvSpPr>
          <p:cNvPr id="4" name="Footer Placeholder 3">
            <a:extLst>
              <a:ext uri="{FF2B5EF4-FFF2-40B4-BE49-F238E27FC236}">
                <a16:creationId xmlns:a16="http://schemas.microsoft.com/office/drawing/2014/main" id="{865897FA-C096-4770-9FBD-3ED41A22841F}"/>
              </a:ext>
            </a:extLst>
          </p:cNvPr>
          <p:cNvSpPr>
            <a:spLocks noGrp="1"/>
          </p:cNvSpPr>
          <p:nvPr>
            <p:ph type="ftr" sz="quarter" idx="11"/>
          </p:nvPr>
        </p:nvSpPr>
        <p:spPr/>
        <p:txBody>
          <a:bodyPr/>
          <a:lstStyle/>
          <a:p>
            <a:r>
              <a:rPr lang="en-US"/>
              <a:t>Iteration</a:t>
            </a:r>
            <a:endParaRPr lang="en-CA" dirty="0"/>
          </a:p>
        </p:txBody>
      </p:sp>
      <p:sp>
        <p:nvSpPr>
          <p:cNvPr id="5" name="Slide Number Placeholder 4">
            <a:extLst>
              <a:ext uri="{FF2B5EF4-FFF2-40B4-BE49-F238E27FC236}">
                <a16:creationId xmlns:a16="http://schemas.microsoft.com/office/drawing/2014/main" id="{5B1668BE-E60F-4B61-9731-95968C61996B}"/>
              </a:ext>
            </a:extLst>
          </p:cNvPr>
          <p:cNvSpPr>
            <a:spLocks noGrp="1"/>
          </p:cNvSpPr>
          <p:nvPr>
            <p:ph type="sldNum" sz="quarter" idx="12"/>
          </p:nvPr>
        </p:nvSpPr>
        <p:spPr/>
        <p:txBody>
          <a:bodyPr/>
          <a:lstStyle/>
          <a:p>
            <a:fld id="{42EF6DC8-DA9C-4533-8A40-BB00A2545AF8}" type="slidenum">
              <a:rPr lang="en-CA" smtClean="0"/>
              <a:pPr/>
              <a:t>15</a:t>
            </a:fld>
            <a:endParaRPr lang="en-CA"/>
          </a:p>
        </p:txBody>
      </p:sp>
      <p:graphicFrame>
        <p:nvGraphicFramePr>
          <p:cNvPr id="8" name="Object 7">
            <a:extLst>
              <a:ext uri="{FF2B5EF4-FFF2-40B4-BE49-F238E27FC236}">
                <a16:creationId xmlns:a16="http://schemas.microsoft.com/office/drawing/2014/main" id="{AFD5BF32-3492-4EEC-81EA-B23D9DC02159}"/>
              </a:ext>
            </a:extLst>
          </p:cNvPr>
          <p:cNvGraphicFramePr>
            <a:graphicFrameLocks noChangeAspect="1"/>
          </p:cNvGraphicFramePr>
          <p:nvPr>
            <p:extLst>
              <p:ext uri="{D42A27DB-BD31-4B8C-83A1-F6EECF244321}">
                <p14:modId xmlns:p14="http://schemas.microsoft.com/office/powerpoint/2010/main" val="1608731573"/>
              </p:ext>
            </p:extLst>
          </p:nvPr>
        </p:nvGraphicFramePr>
        <p:xfrm>
          <a:off x="4496660" y="1472734"/>
          <a:ext cx="1784350" cy="625475"/>
        </p:xfrm>
        <a:graphic>
          <a:graphicData uri="http://schemas.openxmlformats.org/presentationml/2006/ole">
            <mc:AlternateContent xmlns:mc="http://schemas.openxmlformats.org/markup-compatibility/2006">
              <mc:Choice xmlns:v="urn:schemas-microsoft-com:vml" Requires="v">
                <p:oleObj spid="_x0000_s7173" name="Equation" r:id="rId7" imgW="799920" imgH="279360" progId="Equation.DSMT4">
                  <p:embed/>
                </p:oleObj>
              </mc:Choice>
              <mc:Fallback>
                <p:oleObj name="Equation" r:id="rId7" imgW="799920" imgH="279360" progId="Equation.DSMT4">
                  <p:embed/>
                  <p:pic>
                    <p:nvPicPr>
                      <p:cNvPr id="8" name="Object 7">
                        <a:extLst>
                          <a:ext uri="{FF2B5EF4-FFF2-40B4-BE49-F238E27FC236}">
                            <a16:creationId xmlns:a16="http://schemas.microsoft.com/office/drawing/2014/main" id="{AFD5BF32-3492-4EEC-81EA-B23D9DC02159}"/>
                          </a:ext>
                        </a:extLst>
                      </p:cNvPr>
                      <p:cNvPicPr/>
                      <p:nvPr/>
                    </p:nvPicPr>
                    <p:blipFill>
                      <a:blip r:embed="rId8"/>
                      <a:stretch>
                        <a:fillRect/>
                      </a:stretch>
                    </p:blipFill>
                    <p:spPr>
                      <a:xfrm>
                        <a:off x="4496660" y="1472734"/>
                        <a:ext cx="1784350" cy="625475"/>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E83D784-6A46-4E66-B839-65D21233C371}"/>
              </a:ext>
            </a:extLst>
          </p:cNvPr>
          <p:cNvSpPr/>
          <p:nvPr/>
        </p:nvSpPr>
        <p:spPr>
          <a:xfrm>
            <a:off x="7441431" y="3920443"/>
            <a:ext cx="92279"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udio 12">
            <a:hlinkClick r:id="" action="ppaction://media"/>
            <a:extLst>
              <a:ext uri="{FF2B5EF4-FFF2-40B4-BE49-F238E27FC236}">
                <a16:creationId xmlns:a16="http://schemas.microsoft.com/office/drawing/2014/main" id="{28511104-7DA5-4EBE-81FA-EBEDF5C80954}"/>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02195815"/>
      </p:ext>
    </p:extLst>
  </p:cSld>
  <p:clrMapOvr>
    <a:masterClrMapping/>
  </p:clrMapOvr>
  <mc:AlternateContent xmlns:mc="http://schemas.openxmlformats.org/markup-compatibility/2006" xmlns:p14="http://schemas.microsoft.com/office/powerpoint/2010/main">
    <mc:Choice Requires="p14">
      <p:transition spd="slow" p14:dur="2000" advTm="78516"/>
    </mc:Choice>
    <mc:Fallback xmlns="">
      <p:transition spd="slow" advTm="78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3"/>
                </p:tgtEl>
              </p:cMediaNode>
            </p:audio>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Iterating the cosine function</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Let us start with </a:t>
            </a:r>
            <a:r>
              <a:rPr lang="en-US" i="1" dirty="0">
                <a:latin typeface="Times New Roman" panose="02020603050405020304" pitchFamily="18" charset="0"/>
              </a:rPr>
              <a:t>x</a:t>
            </a:r>
            <a:r>
              <a:rPr lang="en-US" baseline="-25000" dirty="0">
                <a:latin typeface="Times New Roman" panose="02020603050405020304" pitchFamily="18" charset="0"/>
              </a:rPr>
              <a:t>0</a:t>
            </a:r>
            <a:r>
              <a:rPr lang="en-US" dirty="0">
                <a:latin typeface="Times New Roman" panose="02020603050405020304" pitchFamily="18" charset="0"/>
              </a:rPr>
              <a:t> = 0.7</a:t>
            </a:r>
            <a:r>
              <a:rPr lang="en-US" dirty="0"/>
              <a:t>:</a:t>
            </a:r>
          </a:p>
          <a:p>
            <a:pPr marL="800100" lvl="2" indent="0">
              <a:buNone/>
            </a:pPr>
            <a:r>
              <a:rPr lang="en-US" sz="1200" dirty="0"/>
              <a:t>0.7</a:t>
            </a:r>
          </a:p>
          <a:p>
            <a:pPr marL="800100" lvl="2" indent="0">
              <a:buNone/>
            </a:pPr>
            <a:r>
              <a:rPr lang="en-US" sz="1200" dirty="0"/>
              <a:t>0.7648421872844885</a:t>
            </a:r>
          </a:p>
          <a:p>
            <a:pPr marL="800100" lvl="2" indent="0">
              <a:buNone/>
            </a:pPr>
            <a:r>
              <a:rPr lang="en-US" sz="1200" dirty="0"/>
              <a:t>0.7214916395975273</a:t>
            </a:r>
          </a:p>
          <a:p>
            <a:pPr marL="800100" lvl="2" indent="0">
              <a:buNone/>
            </a:pPr>
            <a:r>
              <a:rPr lang="en-US" sz="1200" dirty="0"/>
              <a:t>0.7508213288394496</a:t>
            </a:r>
          </a:p>
          <a:p>
            <a:pPr marL="800100" lvl="2" indent="0">
              <a:buNone/>
            </a:pPr>
            <a:r>
              <a:rPr lang="en-US" sz="1200" dirty="0"/>
              <a:t>0.7311287725733576</a:t>
            </a:r>
          </a:p>
          <a:p>
            <a:pPr marL="800100" lvl="2" indent="0">
              <a:buNone/>
            </a:pPr>
            <a:r>
              <a:rPr lang="en-US" sz="1200" dirty="0"/>
              <a:t>0.7444211836271648</a:t>
            </a:r>
          </a:p>
          <a:p>
            <a:pPr marL="800100" lvl="2" indent="0">
              <a:buNone/>
            </a:pPr>
            <a:r>
              <a:rPr lang="en-US" sz="1200" dirty="0"/>
              <a:t>0.7354802004059856</a:t>
            </a:r>
          </a:p>
          <a:p>
            <a:pPr marL="800100" lvl="2" indent="0">
              <a:buNone/>
            </a:pPr>
            <a:r>
              <a:rPr lang="en-US" sz="1200" dirty="0"/>
              <a:t>0.7415086516600415</a:t>
            </a:r>
          </a:p>
          <a:p>
            <a:pPr marL="800100" lvl="2" indent="0">
              <a:buNone/>
            </a:pPr>
            <a:r>
              <a:rPr lang="en-US" sz="1200" dirty="0"/>
              <a:t>0.7374504531501768</a:t>
            </a:r>
          </a:p>
          <a:p>
            <a:pPr marL="800100" lvl="2" indent="0">
              <a:buNone/>
            </a:pPr>
            <a:r>
              <a:rPr lang="en-US" sz="1200" dirty="0"/>
              <a:t>0.7401852853967579</a:t>
            </a:r>
          </a:p>
          <a:p>
            <a:pPr marL="800100" lvl="2" indent="0">
              <a:buNone/>
            </a:pPr>
            <a:r>
              <a:rPr lang="en-US" sz="1200" dirty="0"/>
              <a:t>0.7383436103510045</a:t>
            </a:r>
          </a:p>
          <a:p>
            <a:pPr marL="800100" lvl="2" indent="0">
              <a:buNone/>
            </a:pPr>
            <a:r>
              <a:rPr lang="en-US" sz="1200" dirty="0"/>
              <a:t>0.7395844286953486</a:t>
            </a:r>
          </a:p>
          <a:p>
            <a:pPr marL="800100" lvl="2" indent="0">
              <a:buNone/>
            </a:pPr>
            <a:r>
              <a:rPr lang="en-US" sz="1200" dirty="0"/>
              <a:t>0.7387487096620905</a:t>
            </a:r>
          </a:p>
          <a:p>
            <a:pPr marL="800100" lvl="2" indent="0">
              <a:buNone/>
            </a:pPr>
            <a:r>
              <a:rPr lang="en-US" sz="1200" dirty="0"/>
              <a:t>0.7393117103380089</a:t>
            </a:r>
          </a:p>
          <a:p>
            <a:pPr marL="800100" lvl="2" indent="0">
              <a:buNone/>
            </a:pPr>
            <a:r>
              <a:rPr lang="en-US" sz="1200" dirty="0"/>
              <a:t>0.7389324891697003</a:t>
            </a:r>
          </a:p>
          <a:p>
            <a:pPr marL="800100" lvl="2" indent="0">
              <a:buNone/>
            </a:pPr>
            <a:r>
              <a:rPr lang="en-US" sz="1200" dirty="0"/>
              <a:t>0.7391879474695492</a:t>
            </a:r>
          </a:p>
          <a:p>
            <a:pPr marL="800100" lvl="2" indent="0">
              <a:buNone/>
            </a:pPr>
            <a:r>
              <a:rPr lang="en-US" sz="1200" dirty="0"/>
              <a:t>0.7390158723904052</a:t>
            </a:r>
          </a:p>
          <a:p>
            <a:pPr marL="800100" lvl="2" indent="0">
              <a:buNone/>
            </a:pPr>
            <a:r>
              <a:rPr lang="en-US" sz="1200" dirty="0"/>
              <a:t>0.7391317863671112</a:t>
            </a:r>
          </a:p>
          <a:p>
            <a:pPr marL="800100" lvl="2" indent="0">
              <a:buNone/>
            </a:pPr>
            <a:r>
              <a:rPr lang="en-US" sz="1200" dirty="0"/>
              <a:t>0.7390537062865034</a:t>
            </a:r>
          </a:p>
          <a:p>
            <a:pPr marL="800100" lvl="2" indent="0">
              <a:buNone/>
            </a:pPr>
            <a:r>
              <a:rPr lang="en-US" sz="1200" dirty="0"/>
              <a:t>0.7391063024073616</a:t>
            </a:r>
          </a:p>
          <a:p>
            <a:pPr marL="800100" lvl="2" indent="0">
              <a:buNone/>
            </a:pPr>
            <a:r>
              <a:rPr lang="en-US" sz="1200" dirty="0"/>
              <a:t>0.7390708732270421</a:t>
            </a:r>
          </a:p>
        </p:txBody>
      </p:sp>
      <p:sp>
        <p:nvSpPr>
          <p:cNvPr id="4" name="Footer Placeholder 3"/>
          <p:cNvSpPr>
            <a:spLocks noGrp="1"/>
          </p:cNvSpPr>
          <p:nvPr>
            <p:ph type="ftr" sz="quarter" idx="11"/>
          </p:nvPr>
        </p:nvSpPr>
        <p:spPr/>
        <p:txBody>
          <a:bodyPr/>
          <a:lstStyle/>
          <a:p>
            <a:r>
              <a:rPr lang="en-US"/>
              <a:t>Iteration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16</a:t>
            </a:fld>
            <a:endParaRPr lang="en-CA"/>
          </a:p>
        </p:txBody>
      </p:sp>
      <p:sp>
        <p:nvSpPr>
          <p:cNvPr id="28" name="TextBox 27">
            <a:extLst>
              <a:ext uri="{FF2B5EF4-FFF2-40B4-BE49-F238E27FC236}">
                <a16:creationId xmlns:a16="http://schemas.microsoft.com/office/drawing/2014/main" id="{55C998ED-C81A-4A35-BF96-40627B8A26E8}"/>
              </a:ext>
            </a:extLst>
          </p:cNvPr>
          <p:cNvSpPr txBox="1"/>
          <p:nvPr/>
        </p:nvSpPr>
        <p:spPr>
          <a:xfrm>
            <a:off x="3503804" y="2184662"/>
            <a:ext cx="3015842" cy="4487382"/>
          </a:xfrm>
          <a:prstGeom prst="rect">
            <a:avLst/>
          </a:prstGeom>
          <a:noFill/>
        </p:spPr>
        <p:txBody>
          <a:bodyPr wrap="square">
            <a:spAutoFit/>
          </a:bodyPr>
          <a:lstStyle/>
          <a:p>
            <a:pPr marL="800100" marR="0" lvl="2"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0.7390947388395475</a:t>
            </a:r>
          </a:p>
          <a:p>
            <a:pPr marL="800100" marR="0" lvl="2"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0.7390786627169290</a:t>
            </a:r>
          </a:p>
          <a:p>
            <a:pPr marL="800100" marR="0" lvl="2"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0.7390894918051325</a:t>
            </a:r>
          </a:p>
          <a:p>
            <a:pPr marL="800100" marR="0" lvl="2"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0.7390821972095050</a:t>
            </a:r>
          </a:p>
          <a:p>
            <a:pPr marL="800100" marR="0" lvl="2"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0.7390871109407026</a:t>
            </a:r>
          </a:p>
          <a:p>
            <a:pPr marL="800100" marR="0" lvl="2"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0.7390838009939997</a:t>
            </a:r>
          </a:p>
          <a:p>
            <a:pPr marL="800100" marR="0" lvl="2"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0.7390860306147043</a:t>
            </a:r>
          </a:p>
          <a:p>
            <a:pPr marL="800100" marR="0" lvl="2"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0.7390845287157354</a:t>
            </a:r>
          </a:p>
          <a:p>
            <a:pPr marL="800100" marR="0" lvl="2"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0.7390855404131101</a:t>
            </a:r>
          </a:p>
          <a:p>
            <a:pPr marL="800100" marR="0" lvl="2"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0.7390848589216623</a:t>
            </a:r>
          </a:p>
          <a:p>
            <a:pPr marL="800100" marR="0" lvl="2"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0.7390853179825329</a:t>
            </a:r>
          </a:p>
          <a:p>
            <a:pPr marL="800100" marR="0" lvl="2"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0.7390850087536235</a:t>
            </a:r>
          </a:p>
          <a:p>
            <a:pPr marL="800100" marR="0" lvl="2"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0.7390852170539435</a:t>
            </a:r>
          </a:p>
          <a:p>
            <a:pPr marL="800100" marR="0" lvl="2"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0.7390850767403454</a:t>
            </a:r>
          </a:p>
          <a:p>
            <a:pPr marL="800100" marR="0" lvl="2"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0.7390851712572744</a:t>
            </a:r>
          </a:p>
          <a:p>
            <a:pPr marL="800100" marR="0" lvl="2"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0.7390851075895347</a:t>
            </a:r>
          </a:p>
          <a:p>
            <a:pPr marL="800100" marR="0" lvl="2"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0.7390851504768903</a:t>
            </a:r>
          </a:p>
          <a:p>
            <a:pPr marL="800100" marR="0" lvl="2"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0.7390851215874518</a:t>
            </a:r>
          </a:p>
          <a:p>
            <a:pPr marL="800100" marR="0" lvl="2"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0.7390851410477252</a:t>
            </a:r>
          </a:p>
          <a:p>
            <a:pPr marL="800100" marR="0" lvl="2"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0.7390851279390509</a:t>
            </a:r>
          </a:p>
        </p:txBody>
      </p:sp>
      <p:sp>
        <p:nvSpPr>
          <p:cNvPr id="13" name="Rectangle: Rounded Corners 12">
            <a:extLst>
              <a:ext uri="{FF2B5EF4-FFF2-40B4-BE49-F238E27FC236}">
                <a16:creationId xmlns:a16="http://schemas.microsoft.com/office/drawing/2014/main" id="{0384D108-23DD-430F-BBFF-03783A78805D}"/>
              </a:ext>
            </a:extLst>
          </p:cNvPr>
          <p:cNvSpPr/>
          <p:nvPr/>
        </p:nvSpPr>
        <p:spPr>
          <a:xfrm>
            <a:off x="4337108" y="6400800"/>
            <a:ext cx="864765" cy="18256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Audio 13">
            <a:hlinkClick r:id="" action="ppaction://media"/>
            <a:extLst>
              <a:ext uri="{FF2B5EF4-FFF2-40B4-BE49-F238E27FC236}">
                <a16:creationId xmlns:a16="http://schemas.microsoft.com/office/drawing/2014/main" id="{CAF567BC-ABA4-4A8E-99B9-75E008F7AC9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852890191"/>
      </p:ext>
    </p:extLst>
  </p:cSld>
  <p:clrMapOvr>
    <a:masterClrMapping/>
  </p:clrMapOvr>
  <mc:AlternateContent xmlns:mc="http://schemas.openxmlformats.org/markup-compatibility/2006" xmlns:p14="http://schemas.microsoft.com/office/powerpoint/2010/main">
    <mc:Choice Requires="p14">
      <p:transition spd="slow" p14:dur="2000" advTm="76537"/>
    </mc:Choice>
    <mc:Fallback xmlns="">
      <p:transition spd="slow" advTm="76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5" end="1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6" end="16"/>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7" end="17"/>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8" end="18"/>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9" end="19"/>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20" end="20"/>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21" end="2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9" fill="hold" display="0">
                  <p:stCondLst>
                    <p:cond delay="indefinite"/>
                  </p:stCondLst>
                  <p:endCondLst>
                    <p:cond evt="onStopAudio" delay="0">
                      <p:tgtEl>
                        <p:sldTgt/>
                      </p:tgtEl>
                    </p:cond>
                  </p:endCondLst>
                </p:cTn>
                <p:tgtEl>
                  <p:spTgt spid="14"/>
                </p:tgtEl>
              </p:cMediaNode>
            </p:audio>
          </p:childTnLst>
        </p:cTn>
      </p:par>
    </p:tnLst>
    <p:bldLst>
      <p:bldP spid="28" grpId="0"/>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Iterating the cosine function</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If we are applying iteration,</a:t>
            </a:r>
            <a:br>
              <a:rPr lang="en-US" dirty="0"/>
            </a:br>
            <a:r>
              <a:rPr lang="en-US" dirty="0"/>
              <a:t>    we don’t usually need 16 significant digits</a:t>
            </a:r>
          </a:p>
          <a:p>
            <a:pPr lvl="2"/>
            <a:r>
              <a:rPr lang="en-US" dirty="0"/>
              <a:t>We seldom require more than six</a:t>
            </a:r>
          </a:p>
          <a:p>
            <a:pPr lvl="1"/>
            <a:r>
              <a:rPr lang="en-US" dirty="0"/>
              <a:t>We don’t want to wait forever…</a:t>
            </a:r>
          </a:p>
          <a:p>
            <a:r>
              <a:rPr lang="en-US" dirty="0"/>
              <a:t>We will make an assumption:</a:t>
            </a:r>
          </a:p>
          <a:p>
            <a:pPr lvl="1"/>
            <a:r>
              <a:rPr lang="en-US" dirty="0"/>
              <a:t>If </a:t>
            </a:r>
            <a:r>
              <a:rPr lang="en-US" dirty="0">
                <a:latin typeface="Times New Roman" panose="02020603050405020304" pitchFamily="18" charset="0"/>
              </a:rPr>
              <a:t>|</a:t>
            </a:r>
            <a:r>
              <a:rPr lang="en-US" i="1" dirty="0">
                <a:latin typeface="Times New Roman" panose="02020603050405020304" pitchFamily="18" charset="0"/>
              </a:rPr>
              <a:t>x</a:t>
            </a:r>
            <a:r>
              <a:rPr lang="en-US" i="1" baseline="-25000" dirty="0">
                <a:latin typeface="Times New Roman" panose="02020603050405020304" pitchFamily="18" charset="0"/>
              </a:rPr>
              <a:t>n</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err="1">
                <a:latin typeface="Times New Roman" panose="02020603050405020304" pitchFamily="18" charset="0"/>
              </a:rPr>
              <a:t>x</a:t>
            </a:r>
            <a:r>
              <a:rPr lang="en-US" i="1" baseline="-25000" dirty="0" err="1">
                <a:latin typeface="Times New Roman" panose="02020603050405020304" pitchFamily="18" charset="0"/>
              </a:rPr>
              <a:t>n</a:t>
            </a:r>
            <a:r>
              <a:rPr lang="en-US" dirty="0">
                <a:latin typeface="Times New Roman" panose="02020603050405020304" pitchFamily="18" charset="0"/>
              </a:rPr>
              <a:t>| &lt; </a:t>
            </a:r>
            <a:r>
              <a:rPr lang="en-US" i="1" dirty="0" err="1">
                <a:latin typeface="Symbol" panose="05050102010706020507" pitchFamily="18" charset="2"/>
              </a:rPr>
              <a:t>e</a:t>
            </a:r>
            <a:r>
              <a:rPr lang="en-US" baseline="-25000" dirty="0" err="1">
                <a:latin typeface="Times New Roman" panose="02020603050405020304" pitchFamily="18" charset="0"/>
              </a:rPr>
              <a:t>step</a:t>
            </a:r>
            <a:r>
              <a:rPr lang="en-US" dirty="0"/>
              <a:t>, then </a:t>
            </a:r>
            <a:r>
              <a:rPr lang="en-US" i="1" dirty="0">
                <a:latin typeface="Times New Roman" panose="02020603050405020304" pitchFamily="18" charset="0"/>
              </a:rPr>
              <a:t>x</a:t>
            </a:r>
            <a:r>
              <a:rPr lang="en-US" i="1" baseline="-25000" dirty="0">
                <a:latin typeface="Times New Roman" panose="02020603050405020304" pitchFamily="18" charset="0"/>
              </a:rPr>
              <a:t>n</a:t>
            </a:r>
            <a:r>
              <a:rPr lang="en-US" baseline="-25000" dirty="0">
                <a:latin typeface="Times New Roman" panose="02020603050405020304" pitchFamily="18" charset="0"/>
              </a:rPr>
              <a:t>+1</a:t>
            </a:r>
            <a:r>
              <a:rPr lang="en-US" baseline="30000" dirty="0"/>
              <a:t> </a:t>
            </a:r>
            <a:r>
              <a:rPr lang="en-US" dirty="0"/>
              <a:t> should also be close enough</a:t>
            </a:r>
            <a:br>
              <a:rPr lang="en-US" dirty="0"/>
            </a:br>
            <a:r>
              <a:rPr lang="en-US" dirty="0"/>
              <a:t>to whatever its converging to</a:t>
            </a:r>
          </a:p>
          <a:p>
            <a:pPr lvl="2"/>
            <a:r>
              <a:rPr lang="en-US" dirty="0"/>
              <a:t>This is not necessarily true,</a:t>
            </a:r>
            <a:br>
              <a:rPr lang="en-US" dirty="0"/>
            </a:br>
            <a:r>
              <a:rPr lang="en-US" dirty="0"/>
              <a:t>      but in most cases it is sufficient</a:t>
            </a:r>
          </a:p>
        </p:txBody>
      </p:sp>
      <p:sp>
        <p:nvSpPr>
          <p:cNvPr id="4" name="Footer Placeholder 3"/>
          <p:cNvSpPr>
            <a:spLocks noGrp="1"/>
          </p:cNvSpPr>
          <p:nvPr>
            <p:ph type="ftr" sz="quarter" idx="11"/>
          </p:nvPr>
        </p:nvSpPr>
        <p:spPr/>
        <p:txBody>
          <a:bodyPr/>
          <a:lstStyle/>
          <a:p>
            <a:r>
              <a:rPr lang="en-US"/>
              <a:t>Iteration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17</a:t>
            </a:fld>
            <a:endParaRPr lang="en-CA"/>
          </a:p>
        </p:txBody>
      </p:sp>
      <p:pic>
        <p:nvPicPr>
          <p:cNvPr id="6" name="Audio 5">
            <a:hlinkClick r:id="" action="ppaction://media"/>
            <a:extLst>
              <a:ext uri="{FF2B5EF4-FFF2-40B4-BE49-F238E27FC236}">
                <a16:creationId xmlns:a16="http://schemas.microsoft.com/office/drawing/2014/main" id="{689AEFDB-AA01-4FDF-894C-B7BFDEEE7C4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56012092"/>
      </p:ext>
    </p:extLst>
  </p:cSld>
  <p:clrMapOvr>
    <a:masterClrMapping/>
  </p:clrMapOvr>
  <mc:AlternateContent xmlns:mc="http://schemas.openxmlformats.org/markup-compatibility/2006" xmlns:p14="http://schemas.microsoft.com/office/powerpoint/2010/main">
    <mc:Choice Requires="p14">
      <p:transition spd="slow" p14:dur="2000" advTm="80043"/>
    </mc:Choice>
    <mc:Fallback xmlns="">
      <p:transition spd="slow" advTm="80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Iterating the cosine function</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Important: this is an absolute tolerance,</a:t>
            </a:r>
            <a:br>
              <a:rPr lang="en-US" dirty="0"/>
            </a:br>
            <a:r>
              <a:rPr lang="en-US" dirty="0"/>
              <a:t>	and not a relative tolerance</a:t>
            </a:r>
          </a:p>
          <a:p>
            <a:pPr lvl="1"/>
            <a:r>
              <a:rPr lang="en-US" dirty="0"/>
              <a:t>If the solution is actually at </a:t>
            </a:r>
            <a:r>
              <a:rPr lang="en-US" i="1" dirty="0">
                <a:latin typeface="Times New Roman" panose="02020603050405020304" pitchFamily="18" charset="0"/>
              </a:rPr>
              <a:t>x</a:t>
            </a:r>
            <a:r>
              <a:rPr lang="en-US" dirty="0">
                <a:latin typeface="Times New Roman" panose="02020603050405020304" pitchFamily="18" charset="0"/>
              </a:rPr>
              <a:t> = 0</a:t>
            </a:r>
            <a:r>
              <a:rPr lang="en-US" dirty="0"/>
              <a:t>,</a:t>
            </a:r>
            <a:br>
              <a:rPr lang="en-US" dirty="0"/>
            </a:br>
            <a:r>
              <a:rPr lang="en-US" dirty="0"/>
              <a:t>	         then the relative error is not even defined</a:t>
            </a:r>
          </a:p>
          <a:p>
            <a:pPr lvl="1"/>
            <a:r>
              <a:rPr lang="en-US" dirty="0"/>
              <a:t>You must be aware of what you are expecting the solution</a:t>
            </a:r>
            <a:br>
              <a:rPr lang="en-US" dirty="0"/>
            </a:br>
            <a:r>
              <a:rPr lang="en-US" dirty="0"/>
              <a:t>to be to use such techniques</a:t>
            </a:r>
          </a:p>
        </p:txBody>
      </p:sp>
      <p:sp>
        <p:nvSpPr>
          <p:cNvPr id="4" name="Footer Placeholder 3"/>
          <p:cNvSpPr>
            <a:spLocks noGrp="1"/>
          </p:cNvSpPr>
          <p:nvPr>
            <p:ph type="ftr" sz="quarter" idx="11"/>
          </p:nvPr>
        </p:nvSpPr>
        <p:spPr/>
        <p:txBody>
          <a:bodyPr/>
          <a:lstStyle/>
          <a:p>
            <a:r>
              <a:rPr lang="en-US"/>
              <a:t>Iteration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18</a:t>
            </a:fld>
            <a:endParaRPr lang="en-CA"/>
          </a:p>
        </p:txBody>
      </p:sp>
      <p:pic>
        <p:nvPicPr>
          <p:cNvPr id="8" name="Audio 7">
            <a:hlinkClick r:id="" action="ppaction://media"/>
            <a:extLst>
              <a:ext uri="{FF2B5EF4-FFF2-40B4-BE49-F238E27FC236}">
                <a16:creationId xmlns:a16="http://schemas.microsoft.com/office/drawing/2014/main" id="{65C0AB2F-C2B2-40E5-916F-3533EEAA877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056551524"/>
      </p:ext>
    </p:extLst>
  </p:cSld>
  <p:clrMapOvr>
    <a:masterClrMapping/>
  </p:clrMapOvr>
  <mc:AlternateContent xmlns:mc="http://schemas.openxmlformats.org/markup-compatibility/2006" xmlns:p14="http://schemas.microsoft.com/office/powerpoint/2010/main">
    <mc:Choice Requires="p14">
      <p:transition spd="slow" p14:dur="2000" advTm="50315"/>
    </mc:Choice>
    <mc:Fallback xmlns="">
      <p:transition spd="slow" advTm="50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Fixed-point theorem</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We could now update our C++ function:</a:t>
            </a:r>
          </a:p>
          <a:p>
            <a:pPr marL="800100" lvl="2" indent="0">
              <a:buNone/>
            </a:pPr>
            <a:r>
              <a:rPr lang="en-US" sz="1350" dirty="0">
                <a:latin typeface="Consolas" panose="020B0609020204030204" pitchFamily="49" charset="0"/>
              </a:rPr>
              <a:t>double </a:t>
            </a:r>
            <a:r>
              <a:rPr lang="en-US" sz="1350" dirty="0" err="1">
                <a:latin typeface="Consolas" panose="020B0609020204030204" pitchFamily="49" charset="0"/>
              </a:rPr>
              <a:t>fixed_point</a:t>
            </a:r>
            <a:r>
              <a:rPr lang="en-US" sz="1350" dirty="0">
                <a:latin typeface="Consolas" panose="020B0609020204030204" pitchFamily="49" charset="0"/>
              </a:rPr>
              <a:t>( double f( double x ),</a:t>
            </a:r>
            <a:br>
              <a:rPr lang="en-US" sz="1350" dirty="0">
                <a:latin typeface="Consolas" panose="020B0609020204030204" pitchFamily="49" charset="0"/>
              </a:rPr>
            </a:br>
            <a:r>
              <a:rPr lang="en-US" sz="1350" dirty="0">
                <a:latin typeface="Consolas" panose="020B0609020204030204" pitchFamily="49" charset="0"/>
              </a:rPr>
              <a:t>                    double x0,</a:t>
            </a:r>
            <a:br>
              <a:rPr lang="en-US" sz="1350" dirty="0">
                <a:latin typeface="Consolas" panose="020B0609020204030204" pitchFamily="49" charset="0"/>
              </a:rPr>
            </a:br>
            <a:r>
              <a:rPr lang="en-US" sz="1350" dirty="0">
                <a:latin typeface="Consolas" panose="020B0609020204030204" pitchFamily="49" charset="0"/>
              </a:rPr>
              <a:t>                    double </a:t>
            </a:r>
            <a:r>
              <a:rPr lang="en-US" sz="1350" dirty="0" err="1">
                <a:latin typeface="Consolas" panose="020B0609020204030204" pitchFamily="49" charset="0"/>
              </a:rPr>
              <a:t>step_tolerance</a:t>
            </a:r>
            <a:r>
              <a:rPr lang="en-US" sz="1350" dirty="0">
                <a:latin typeface="Consolas" panose="020B0609020204030204" pitchFamily="49" charset="0"/>
              </a:rPr>
              <a:t>,</a:t>
            </a:r>
            <a:br>
              <a:rPr lang="en-US" sz="1350" dirty="0">
                <a:latin typeface="Consolas" panose="020B0609020204030204" pitchFamily="49" charset="0"/>
              </a:rPr>
            </a:br>
            <a:r>
              <a:rPr lang="en-US" sz="1350" dirty="0">
                <a:latin typeface="Consolas" panose="020B0609020204030204" pitchFamily="49" charset="0"/>
              </a:rPr>
              <a:t>                    unsigned int const </a:t>
            </a:r>
            <a:r>
              <a:rPr lang="en-US" sz="1350" dirty="0" err="1">
                <a:latin typeface="Consolas" panose="020B0609020204030204" pitchFamily="49" charset="0"/>
              </a:rPr>
              <a:t>max_iterations</a:t>
            </a:r>
            <a:r>
              <a:rPr lang="en-US" sz="1350" dirty="0">
                <a:latin typeface="Consolas" panose="020B0609020204030204" pitchFamily="49" charset="0"/>
              </a:rPr>
              <a:t> ) {</a:t>
            </a:r>
          </a:p>
          <a:p>
            <a:pPr marL="800100" lvl="2" indent="0">
              <a:buNone/>
            </a:pPr>
            <a:r>
              <a:rPr lang="en-US" sz="1350" dirty="0">
                <a:latin typeface="Consolas" panose="020B0609020204030204" pitchFamily="49" charset="0"/>
              </a:rPr>
              <a:t>    for ( unsigned int iterations{0};</a:t>
            </a:r>
          </a:p>
          <a:p>
            <a:pPr marL="800100" lvl="2" indent="0">
              <a:buNone/>
            </a:pPr>
            <a:r>
              <a:rPr lang="en-US" sz="1350" dirty="0">
                <a:latin typeface="Consolas" panose="020B0609020204030204" pitchFamily="49" charset="0"/>
              </a:rPr>
              <a:t>          iterations &lt; </a:t>
            </a:r>
            <a:r>
              <a:rPr lang="en-US" sz="1350" dirty="0" err="1">
                <a:latin typeface="Consolas" panose="020B0609020204030204" pitchFamily="49" charset="0"/>
              </a:rPr>
              <a:t>max_iterations</a:t>
            </a:r>
            <a:r>
              <a:rPr lang="en-US" sz="1350" dirty="0">
                <a:latin typeface="Consolas" panose="020B0609020204030204" pitchFamily="49" charset="0"/>
              </a:rPr>
              <a:t>; ++iterations ) {</a:t>
            </a:r>
          </a:p>
          <a:p>
            <a:pPr marL="800100" lvl="2" indent="0">
              <a:buNone/>
            </a:pPr>
            <a:r>
              <a:rPr lang="en-US" sz="1350" dirty="0">
                <a:latin typeface="Consolas" panose="020B0609020204030204" pitchFamily="49" charset="0"/>
              </a:rPr>
              <a:t>        double previous_x0{ x0 };</a:t>
            </a:r>
          </a:p>
          <a:p>
            <a:pPr marL="800100" lvl="2" indent="0">
              <a:buNone/>
            </a:pPr>
            <a:r>
              <a:rPr lang="en-US" sz="1350" dirty="0">
                <a:latin typeface="Consolas" panose="020B0609020204030204" pitchFamily="49" charset="0"/>
              </a:rPr>
              <a:t>        x0 = f( x0 );</a:t>
            </a:r>
          </a:p>
          <a:p>
            <a:pPr marL="800100" lvl="2" indent="0">
              <a:buNone/>
            </a:pPr>
            <a:endParaRPr lang="en-US" sz="1350" dirty="0">
              <a:latin typeface="Consolas" panose="020B0609020204030204" pitchFamily="49" charset="0"/>
            </a:endParaRPr>
          </a:p>
          <a:p>
            <a:pPr marL="800100" lvl="2" indent="0">
              <a:buNone/>
            </a:pPr>
            <a:r>
              <a:rPr lang="en-US" sz="1350" dirty="0">
                <a:latin typeface="Consolas" panose="020B0609020204030204" pitchFamily="49" charset="0"/>
              </a:rPr>
              <a:t>        if ( !std::</a:t>
            </a:r>
            <a:r>
              <a:rPr lang="en-US" sz="1350" dirty="0" err="1">
                <a:latin typeface="Consolas" panose="020B0609020204030204" pitchFamily="49" charset="0"/>
              </a:rPr>
              <a:t>isfinite</a:t>
            </a:r>
            <a:r>
              <a:rPr lang="en-US" sz="1350" dirty="0">
                <a:latin typeface="Consolas" panose="020B0609020204030204" pitchFamily="49" charset="0"/>
              </a:rPr>
              <a:t>( x0 ) ) {</a:t>
            </a:r>
          </a:p>
          <a:p>
            <a:pPr marL="800100" lvl="2" indent="0">
              <a:buNone/>
            </a:pPr>
            <a:r>
              <a:rPr lang="en-US" sz="1350" dirty="0">
                <a:latin typeface="Consolas" panose="020B0609020204030204" pitchFamily="49" charset="0"/>
              </a:rPr>
              <a:t>            return NAN;</a:t>
            </a:r>
          </a:p>
          <a:p>
            <a:pPr marL="800100" lvl="2" indent="0">
              <a:buNone/>
            </a:pPr>
            <a:r>
              <a:rPr lang="en-US" sz="1350" dirty="0">
                <a:latin typeface="Consolas" panose="020B0609020204030204" pitchFamily="49" charset="0"/>
              </a:rPr>
              <a:t>        }</a:t>
            </a:r>
          </a:p>
          <a:p>
            <a:pPr marL="800100" lvl="2" indent="0">
              <a:buNone/>
            </a:pPr>
            <a:endParaRPr lang="en-US" sz="1350" dirty="0">
              <a:latin typeface="Consolas" panose="020B0609020204030204" pitchFamily="49" charset="0"/>
            </a:endParaRPr>
          </a:p>
          <a:p>
            <a:pPr marL="800100" lvl="2" indent="0">
              <a:buNone/>
            </a:pPr>
            <a:r>
              <a:rPr lang="en-US" sz="1350" dirty="0">
                <a:latin typeface="Consolas" panose="020B0609020204030204" pitchFamily="49" charset="0"/>
              </a:rPr>
              <a:t>        if ( std::abs( x0 - previous_x0 ) &lt; </a:t>
            </a:r>
            <a:r>
              <a:rPr lang="en-US" sz="1350" dirty="0" err="1">
                <a:latin typeface="Consolas" panose="020B0609020204030204" pitchFamily="49" charset="0"/>
              </a:rPr>
              <a:t>step_tolerance</a:t>
            </a:r>
            <a:r>
              <a:rPr lang="en-US" sz="1350" dirty="0">
                <a:latin typeface="Consolas" panose="020B0609020204030204" pitchFamily="49" charset="0"/>
              </a:rPr>
              <a:t> ) {</a:t>
            </a:r>
          </a:p>
          <a:p>
            <a:pPr marL="800100" lvl="2" indent="0">
              <a:buNone/>
            </a:pPr>
            <a:r>
              <a:rPr lang="en-US" sz="1350" dirty="0">
                <a:latin typeface="Consolas" panose="020B0609020204030204" pitchFamily="49" charset="0"/>
              </a:rPr>
              <a:t>            return x0;</a:t>
            </a:r>
          </a:p>
          <a:p>
            <a:pPr marL="800100" lvl="2" indent="0">
              <a:buNone/>
            </a:pPr>
            <a:r>
              <a:rPr lang="en-US" sz="1350" dirty="0">
                <a:latin typeface="Consolas" panose="020B0609020204030204" pitchFamily="49" charset="0"/>
              </a:rPr>
              <a:t>        }</a:t>
            </a:r>
          </a:p>
          <a:p>
            <a:pPr marL="800100" lvl="2" indent="0">
              <a:buNone/>
            </a:pPr>
            <a:r>
              <a:rPr lang="en-US" sz="1350" dirty="0">
                <a:latin typeface="Consolas" panose="020B0609020204030204" pitchFamily="49" charset="0"/>
              </a:rPr>
              <a:t>    }</a:t>
            </a:r>
          </a:p>
          <a:p>
            <a:pPr marL="800100" lvl="2" indent="0">
              <a:buNone/>
            </a:pPr>
            <a:endParaRPr lang="en-US" sz="1350" dirty="0">
              <a:latin typeface="Consolas" panose="020B0609020204030204" pitchFamily="49" charset="0"/>
            </a:endParaRPr>
          </a:p>
          <a:p>
            <a:pPr marL="800100" lvl="2" indent="0">
              <a:buNone/>
            </a:pPr>
            <a:r>
              <a:rPr lang="en-US" sz="1350" dirty="0">
                <a:latin typeface="Consolas" panose="020B0609020204030204" pitchFamily="49" charset="0"/>
              </a:rPr>
              <a:t>    return NAN;</a:t>
            </a:r>
          </a:p>
          <a:p>
            <a:pPr marL="800100" lvl="2" indent="0">
              <a:buNone/>
            </a:pPr>
            <a:r>
              <a:rPr lang="en-US" sz="1350" dirty="0">
                <a:latin typeface="Consolas" panose="020B0609020204030204" pitchFamily="49" charset="0"/>
              </a:rPr>
              <a:t>}</a:t>
            </a:r>
          </a:p>
        </p:txBody>
      </p:sp>
      <p:sp>
        <p:nvSpPr>
          <p:cNvPr id="4" name="Footer Placeholder 3"/>
          <p:cNvSpPr>
            <a:spLocks noGrp="1"/>
          </p:cNvSpPr>
          <p:nvPr>
            <p:ph type="ftr" sz="quarter" idx="11"/>
          </p:nvPr>
        </p:nvSpPr>
        <p:spPr/>
        <p:txBody>
          <a:bodyPr/>
          <a:lstStyle/>
          <a:p>
            <a:r>
              <a:rPr lang="en-US"/>
              <a:t>Iteration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19</a:t>
            </a:fld>
            <a:endParaRPr lang="en-CA"/>
          </a:p>
        </p:txBody>
      </p:sp>
      <p:sp>
        <p:nvSpPr>
          <p:cNvPr id="6" name="Rectangle: Rounded Corners 5">
            <a:extLst>
              <a:ext uri="{FF2B5EF4-FFF2-40B4-BE49-F238E27FC236}">
                <a16:creationId xmlns:a16="http://schemas.microsoft.com/office/drawing/2014/main" id="{69BCE5D0-5BD6-4B50-96C3-C566959AA93F}"/>
              </a:ext>
            </a:extLst>
          </p:cNvPr>
          <p:cNvSpPr/>
          <p:nvPr/>
        </p:nvSpPr>
        <p:spPr>
          <a:xfrm>
            <a:off x="3120705" y="2382473"/>
            <a:ext cx="2181137" cy="28522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D6AA1774-1CD7-47FD-B09A-51A70BE09A99}"/>
              </a:ext>
            </a:extLst>
          </p:cNvPr>
          <p:cNvSpPr/>
          <p:nvPr/>
        </p:nvSpPr>
        <p:spPr>
          <a:xfrm>
            <a:off x="2030136" y="5051570"/>
            <a:ext cx="5208864" cy="77039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hlinkClick r:id="" action="ppaction://media"/>
            <a:extLst>
              <a:ext uri="{FF2B5EF4-FFF2-40B4-BE49-F238E27FC236}">
                <a16:creationId xmlns:a16="http://schemas.microsoft.com/office/drawing/2014/main" id="{3C96D5C9-7D5C-41F1-B1C5-5DFB07A341A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571455010"/>
      </p:ext>
    </p:extLst>
  </p:cSld>
  <p:clrMapOvr>
    <a:masterClrMapping/>
  </p:clrMapOvr>
  <mc:AlternateContent xmlns:mc="http://schemas.openxmlformats.org/markup-compatibility/2006" xmlns:p14="http://schemas.microsoft.com/office/powerpoint/2010/main">
    <mc:Choice Requires="p14">
      <p:transition spd="slow" p14:dur="2000" advTm="66994"/>
    </mc:Choice>
    <mc:Fallback xmlns="">
      <p:transition spd="slow" advTm="66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9"/>
                </p:tgtEl>
              </p:cMediaNode>
            </p:audio>
          </p:childTnLst>
        </p:cTn>
      </p:par>
    </p:tnLst>
    <p:bldLst>
      <p:bldP spid="6"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this topic, we will</a:t>
            </a:r>
          </a:p>
          <a:p>
            <a:pPr lvl="1"/>
            <a:r>
              <a:rPr lang="en-US" dirty="0"/>
              <a:t>Describe iteration</a:t>
            </a:r>
          </a:p>
          <a:p>
            <a:pPr lvl="1"/>
            <a:r>
              <a:rPr lang="en-US" dirty="0"/>
              <a:t>Observe how it can be used to </a:t>
            </a:r>
            <a:r>
              <a:rPr lang="en-US"/>
              <a:t>approximate solutions</a:t>
            </a:r>
            <a:br>
              <a:rPr lang="en-US"/>
            </a:br>
            <a:r>
              <a:rPr lang="en-US"/>
              <a:t>to </a:t>
            </a:r>
            <a:r>
              <a:rPr lang="en-US" dirty="0"/>
              <a:t>algebraic problems</a:t>
            </a:r>
          </a:p>
          <a:p>
            <a:pPr lvl="1"/>
            <a:r>
              <a:rPr lang="en-US" dirty="0"/>
              <a:t>Describe the fixed-point theorem</a:t>
            </a:r>
          </a:p>
          <a:p>
            <a:pPr lvl="1"/>
            <a:r>
              <a:rPr lang="en-US" dirty="0"/>
              <a:t>Discuss issues such as the maximum number of iterations and the tolerances we are willing to accept in our approximations</a:t>
            </a:r>
          </a:p>
        </p:txBody>
      </p:sp>
      <p:sp>
        <p:nvSpPr>
          <p:cNvPr id="4" name="Footer Placeholder 3"/>
          <p:cNvSpPr>
            <a:spLocks noGrp="1"/>
          </p:cNvSpPr>
          <p:nvPr>
            <p:ph type="ftr" sz="quarter" idx="11"/>
          </p:nvPr>
        </p:nvSpPr>
        <p:spPr/>
        <p:txBody>
          <a:bodyPr/>
          <a:lstStyle/>
          <a:p>
            <a:r>
              <a:rPr lang="en-US"/>
              <a:t>Iteration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9" name="Audio 8">
            <a:hlinkClick r:id="" action="ppaction://media"/>
            <a:extLst>
              <a:ext uri="{FF2B5EF4-FFF2-40B4-BE49-F238E27FC236}">
                <a16:creationId xmlns:a16="http://schemas.microsoft.com/office/drawing/2014/main" id="{A61208F2-F6A6-4118-83D6-1D3A43436C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31918"/>
    </mc:Choice>
    <mc:Fallback xmlns="">
      <p:transition spd="slow" advTm="31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Fixed-point theorem</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We could also author this in </a:t>
            </a:r>
            <a:r>
              <a:rPr lang="en-US" dirty="0" err="1"/>
              <a:t>M</a:t>
            </a:r>
            <a:r>
              <a:rPr lang="en-US" cap="small" dirty="0" err="1"/>
              <a:t>atlab</a:t>
            </a:r>
            <a:r>
              <a:rPr lang="en-US" dirty="0"/>
              <a:t>:</a:t>
            </a:r>
          </a:p>
          <a:p>
            <a:pPr marL="800100" lvl="2" indent="0">
              <a:buNone/>
            </a:pPr>
            <a:r>
              <a:rPr lang="en-US" sz="1450" dirty="0">
                <a:latin typeface="Consolas" panose="020B0609020204030204" pitchFamily="49" charset="0"/>
              </a:rPr>
              <a:t>function [x0] = </a:t>
            </a:r>
            <a:r>
              <a:rPr lang="en-US" sz="1450" dirty="0" err="1">
                <a:latin typeface="Consolas" panose="020B0609020204030204" pitchFamily="49" charset="0"/>
              </a:rPr>
              <a:t>fixed_point</a:t>
            </a:r>
            <a:r>
              <a:rPr lang="en-US" sz="1450" dirty="0">
                <a:latin typeface="Consolas" panose="020B0609020204030204" pitchFamily="49" charset="0"/>
              </a:rPr>
              <a:t>( f, x0, </a:t>
            </a:r>
            <a:r>
              <a:rPr lang="en-US" sz="1450" dirty="0" err="1">
                <a:latin typeface="Consolas" panose="020B0609020204030204" pitchFamily="49" charset="0"/>
              </a:rPr>
              <a:t>step_tolerance</a:t>
            </a:r>
            <a:r>
              <a:rPr lang="en-US" sz="1450" dirty="0">
                <a:latin typeface="Consolas" panose="020B0609020204030204" pitchFamily="49" charset="0"/>
              </a:rPr>
              <a:t>, </a:t>
            </a:r>
            <a:r>
              <a:rPr lang="en-US" sz="1450" dirty="0" err="1">
                <a:latin typeface="Consolas" panose="020B0609020204030204" pitchFamily="49" charset="0"/>
              </a:rPr>
              <a:t>max_iterations</a:t>
            </a:r>
            <a:r>
              <a:rPr lang="en-US" sz="1450" dirty="0">
                <a:latin typeface="Consolas" panose="020B0609020204030204" pitchFamily="49" charset="0"/>
              </a:rPr>
              <a:t> )</a:t>
            </a:r>
          </a:p>
          <a:p>
            <a:pPr marL="800100" lvl="2" indent="0">
              <a:buNone/>
            </a:pPr>
            <a:r>
              <a:rPr lang="en-US" sz="1450" dirty="0">
                <a:latin typeface="Consolas" panose="020B0609020204030204" pitchFamily="49" charset="0"/>
              </a:rPr>
              <a:t>    for iterations = 1:max_iterations</a:t>
            </a:r>
          </a:p>
          <a:p>
            <a:pPr marL="800100" lvl="2" indent="0">
              <a:buNone/>
            </a:pPr>
            <a:r>
              <a:rPr lang="en-US" sz="1450" dirty="0">
                <a:latin typeface="Consolas" panose="020B0609020204030204" pitchFamily="49" charset="0"/>
              </a:rPr>
              <a:t>        previous_x0 = x0;</a:t>
            </a:r>
          </a:p>
          <a:p>
            <a:pPr marL="800100" lvl="2" indent="0">
              <a:buNone/>
            </a:pPr>
            <a:r>
              <a:rPr lang="en-US" sz="1450" dirty="0">
                <a:latin typeface="Consolas" panose="020B0609020204030204" pitchFamily="49" charset="0"/>
              </a:rPr>
              <a:t>        x0 = f( x0 );</a:t>
            </a:r>
          </a:p>
          <a:p>
            <a:pPr marL="800100" lvl="2" indent="0">
              <a:buNone/>
            </a:pPr>
            <a:endParaRPr lang="en-US" sz="1450" dirty="0">
              <a:latin typeface="Consolas" panose="020B0609020204030204" pitchFamily="49" charset="0"/>
            </a:endParaRPr>
          </a:p>
          <a:p>
            <a:pPr marL="800100" lvl="2" indent="0">
              <a:buNone/>
            </a:pPr>
            <a:r>
              <a:rPr lang="en-US" sz="1450" dirty="0">
                <a:latin typeface="Consolas" panose="020B0609020204030204" pitchFamily="49" charset="0"/>
              </a:rPr>
              <a:t>        if ~</a:t>
            </a:r>
            <a:r>
              <a:rPr lang="en-US" sz="1450" dirty="0" err="1">
                <a:latin typeface="Consolas" panose="020B0609020204030204" pitchFamily="49" charset="0"/>
              </a:rPr>
              <a:t>isfinite</a:t>
            </a:r>
            <a:r>
              <a:rPr lang="en-US" sz="1450" dirty="0">
                <a:latin typeface="Consolas" panose="020B0609020204030204" pitchFamily="49" charset="0"/>
              </a:rPr>
              <a:t>( x0 )</a:t>
            </a:r>
          </a:p>
          <a:p>
            <a:pPr marL="800100" lvl="2" indent="0">
              <a:buNone/>
            </a:pPr>
            <a:r>
              <a:rPr lang="en-US" sz="1450" dirty="0">
                <a:latin typeface="Consolas" panose="020B0609020204030204" pitchFamily="49" charset="0"/>
              </a:rPr>
              <a:t>            x0 = nan;</a:t>
            </a:r>
          </a:p>
          <a:p>
            <a:pPr marL="800100" lvl="2" indent="0">
              <a:buNone/>
            </a:pPr>
            <a:r>
              <a:rPr lang="en-US" sz="1450" dirty="0">
                <a:latin typeface="Consolas" panose="020B0609020204030204" pitchFamily="49" charset="0"/>
              </a:rPr>
              <a:t>            return;</a:t>
            </a:r>
          </a:p>
          <a:p>
            <a:pPr marL="800100" lvl="2" indent="0">
              <a:buNone/>
            </a:pPr>
            <a:r>
              <a:rPr lang="en-US" sz="1450" dirty="0">
                <a:latin typeface="Consolas" panose="020B0609020204030204" pitchFamily="49" charset="0"/>
              </a:rPr>
              <a:t>        end</a:t>
            </a:r>
          </a:p>
          <a:p>
            <a:pPr marL="800100" lvl="2" indent="0">
              <a:buNone/>
            </a:pPr>
            <a:endParaRPr lang="en-US" sz="1450" dirty="0">
              <a:latin typeface="Consolas" panose="020B0609020204030204" pitchFamily="49" charset="0"/>
            </a:endParaRPr>
          </a:p>
          <a:p>
            <a:pPr marL="800100" lvl="2" indent="0">
              <a:buNone/>
            </a:pPr>
            <a:r>
              <a:rPr lang="en-US" sz="1450" dirty="0">
                <a:latin typeface="Consolas" panose="020B0609020204030204" pitchFamily="49" charset="0"/>
              </a:rPr>
              <a:t>        if abs( x0 - previous_x0 ) &lt; </a:t>
            </a:r>
            <a:r>
              <a:rPr lang="en-US" sz="1450" dirty="0" err="1">
                <a:latin typeface="Consolas" panose="020B0609020204030204" pitchFamily="49" charset="0"/>
              </a:rPr>
              <a:t>step_tolerance</a:t>
            </a:r>
            <a:endParaRPr lang="en-US" sz="1450" dirty="0">
              <a:latin typeface="Consolas" panose="020B0609020204030204" pitchFamily="49" charset="0"/>
            </a:endParaRPr>
          </a:p>
          <a:p>
            <a:pPr marL="800100" lvl="2" indent="0">
              <a:buNone/>
            </a:pPr>
            <a:r>
              <a:rPr lang="en-US" sz="1450" dirty="0">
                <a:latin typeface="Consolas" panose="020B0609020204030204" pitchFamily="49" charset="0"/>
              </a:rPr>
              <a:t>            return;</a:t>
            </a:r>
          </a:p>
          <a:p>
            <a:pPr marL="800100" lvl="2" indent="0">
              <a:buNone/>
            </a:pPr>
            <a:r>
              <a:rPr lang="en-US" sz="1450" dirty="0">
                <a:latin typeface="Consolas" panose="020B0609020204030204" pitchFamily="49" charset="0"/>
              </a:rPr>
              <a:t>        end</a:t>
            </a:r>
          </a:p>
          <a:p>
            <a:pPr marL="800100" lvl="2" indent="0">
              <a:buNone/>
            </a:pPr>
            <a:r>
              <a:rPr lang="en-US" sz="1450" dirty="0">
                <a:latin typeface="Consolas" panose="020B0609020204030204" pitchFamily="49" charset="0"/>
              </a:rPr>
              <a:t>    end</a:t>
            </a:r>
          </a:p>
          <a:p>
            <a:pPr marL="800100" lvl="2" indent="0">
              <a:buNone/>
            </a:pPr>
            <a:endParaRPr lang="en-US" sz="1450" dirty="0">
              <a:latin typeface="Consolas" panose="020B0609020204030204" pitchFamily="49" charset="0"/>
            </a:endParaRPr>
          </a:p>
          <a:p>
            <a:pPr marL="800100" lvl="2" indent="0">
              <a:buNone/>
            </a:pPr>
            <a:r>
              <a:rPr lang="en-US" sz="1450" dirty="0">
                <a:latin typeface="Consolas" panose="020B0609020204030204" pitchFamily="49" charset="0"/>
              </a:rPr>
              <a:t>    x0 = nan;</a:t>
            </a:r>
          </a:p>
          <a:p>
            <a:pPr marL="800100" lvl="2" indent="0">
              <a:buNone/>
            </a:pPr>
            <a:r>
              <a:rPr lang="en-US" sz="1450" dirty="0">
                <a:latin typeface="Consolas" panose="020B0609020204030204" pitchFamily="49" charset="0"/>
              </a:rPr>
              <a:t>    return;</a:t>
            </a:r>
          </a:p>
          <a:p>
            <a:pPr marL="800100" lvl="2" indent="0">
              <a:buNone/>
            </a:pPr>
            <a:r>
              <a:rPr lang="en-US" sz="1450" dirty="0">
                <a:latin typeface="Consolas" panose="020B0609020204030204" pitchFamily="49" charset="0"/>
              </a:rPr>
              <a:t>end</a:t>
            </a:r>
          </a:p>
        </p:txBody>
      </p:sp>
      <p:sp>
        <p:nvSpPr>
          <p:cNvPr id="4" name="Footer Placeholder 3"/>
          <p:cNvSpPr>
            <a:spLocks noGrp="1"/>
          </p:cNvSpPr>
          <p:nvPr>
            <p:ph type="ftr" sz="quarter" idx="11"/>
          </p:nvPr>
        </p:nvSpPr>
        <p:spPr/>
        <p:txBody>
          <a:bodyPr/>
          <a:lstStyle/>
          <a:p>
            <a:r>
              <a:rPr lang="en-US"/>
              <a:t>Iteration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20</a:t>
            </a:fld>
            <a:endParaRPr lang="en-CA"/>
          </a:p>
        </p:txBody>
      </p:sp>
      <p:sp>
        <p:nvSpPr>
          <p:cNvPr id="12" name="TextBox 11">
            <a:extLst>
              <a:ext uri="{FF2B5EF4-FFF2-40B4-BE49-F238E27FC236}">
                <a16:creationId xmlns:a16="http://schemas.microsoft.com/office/drawing/2014/main" id="{3BB7466A-6423-4419-9C1A-3D4189FD227E}"/>
              </a:ext>
            </a:extLst>
          </p:cNvPr>
          <p:cNvSpPr txBox="1"/>
          <p:nvPr/>
        </p:nvSpPr>
        <p:spPr>
          <a:xfrm>
            <a:off x="4446165" y="2955929"/>
            <a:ext cx="4639112" cy="1224951"/>
          </a:xfrm>
          <a:prstGeom prst="rect">
            <a:avLst/>
          </a:prstGeom>
          <a:noFill/>
        </p:spPr>
        <p:txBody>
          <a:bodyPr wrap="square">
            <a:spAutoFit/>
          </a:bodyPr>
          <a:lstStyle/>
          <a:p>
            <a:pPr indent="-114300">
              <a:spcBef>
                <a:spcPct val="20000"/>
              </a:spcBef>
              <a:defRPr/>
            </a:pPr>
            <a:r>
              <a:rPr kumimoji="0" lang="en-US" sz="16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&gt;&gt; format long</a:t>
            </a:r>
          </a:p>
          <a:p>
            <a:pPr indent="-114300">
              <a:spcBef>
                <a:spcPct val="20000"/>
              </a:spcBef>
              <a:defRPr/>
            </a:pPr>
            <a:r>
              <a:rPr kumimoji="0" lang="en-US" sz="16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&gt;&gt; </a:t>
            </a:r>
            <a:r>
              <a:rPr kumimoji="0" lang="en-US" sz="1600" b="0" i="0" u="none" strike="noStrike" kern="1200" cap="none" spc="0" normalizeH="0" baseline="0" noProof="0" dirty="0" err="1">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fixed_point</a:t>
            </a:r>
            <a:r>
              <a:rPr kumimoji="0" lang="en-US" sz="16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 @cos, 0.7, 1e-6, 1000 )</a:t>
            </a:r>
          </a:p>
          <a:p>
            <a:pPr indent="-114300">
              <a:spcBef>
                <a:spcPct val="20000"/>
              </a:spcBef>
              <a:defRPr/>
            </a:pPr>
            <a:r>
              <a:rPr kumimoji="0" lang="en-US" sz="16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ans</a:t>
            </a:r>
            <a:r>
              <a:rPr kumimoji="0" lang="en-US" sz="16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 =</a:t>
            </a:r>
          </a:p>
          <a:p>
            <a:pPr indent="-114300">
              <a:spcBef>
                <a:spcPct val="20000"/>
              </a:spcBef>
              <a:defRPr/>
            </a:pPr>
            <a:r>
              <a:rPr kumimoji="0" lang="en-US" sz="16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          </a:t>
            </a:r>
            <a:r>
              <a:rPr lang="en-US" sz="1600" dirty="0">
                <a:solidFill>
                  <a:schemeClr val="bg1"/>
                </a:solidFill>
                <a:latin typeface="Consolas" panose="020B0609020204030204" pitchFamily="49" charset="0"/>
                <a:ea typeface="Cambria" panose="02040503050406030204" pitchFamily="18" charset="0"/>
                <a:cs typeface="Times New Roman" panose="02020603050405020304" pitchFamily="18" charset="0"/>
              </a:rPr>
              <a:t>0.739084</a:t>
            </a:r>
            <a:r>
              <a:rPr lang="en-US" sz="1600" dirty="0">
                <a:solidFill>
                  <a:prstClr val="white"/>
                </a:solidFill>
                <a:latin typeface="Consolas" panose="020B0609020204030204" pitchFamily="49" charset="0"/>
                <a:ea typeface="Cambria" panose="02040503050406030204" pitchFamily="18" charset="0"/>
                <a:cs typeface="Times New Roman" panose="02020603050405020304" pitchFamily="18" charset="0"/>
              </a:rPr>
              <a:t>858921662</a:t>
            </a:r>
            <a:endParaRPr kumimoji="0" lang="en-US" sz="16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5167FB9C-5DFC-4114-B572-6F2824977830}"/>
              </a:ext>
            </a:extLst>
          </p:cNvPr>
          <p:cNvSpPr/>
          <p:nvPr/>
        </p:nvSpPr>
        <p:spPr>
          <a:xfrm>
            <a:off x="4915950" y="1998671"/>
            <a:ext cx="1526796" cy="28522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CE84ED6C-69D8-4CB2-BE8D-9C8309A80F17}"/>
              </a:ext>
            </a:extLst>
          </p:cNvPr>
          <p:cNvSpPr/>
          <p:nvPr/>
        </p:nvSpPr>
        <p:spPr>
          <a:xfrm>
            <a:off x="2030136" y="4657288"/>
            <a:ext cx="4639112" cy="77039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2B889A7-B46C-41A5-AC88-BBC000B21611}"/>
              </a:ext>
            </a:extLst>
          </p:cNvPr>
          <p:cNvSpPr txBox="1"/>
          <p:nvPr/>
        </p:nvSpPr>
        <p:spPr>
          <a:xfrm>
            <a:off x="5587767" y="4180880"/>
            <a:ext cx="2355908" cy="338554"/>
          </a:xfrm>
          <a:prstGeom prst="rect">
            <a:avLst/>
          </a:prstGeom>
          <a:noFill/>
        </p:spPr>
        <p:txBody>
          <a:bodyPr wrap="square">
            <a:spAutoFit/>
          </a:bodyPr>
          <a:lstStyle/>
          <a:p>
            <a:pPr indent="-114300">
              <a:spcBef>
                <a:spcPct val="20000"/>
              </a:spcBef>
              <a:defRPr/>
            </a:pPr>
            <a:r>
              <a:rPr lang="en-US" sz="1600" dirty="0">
                <a:solidFill>
                  <a:prstClr val="white"/>
                </a:solidFill>
                <a:latin typeface="Consolas" panose="020B0609020204030204" pitchFamily="49" charset="0"/>
                <a:ea typeface="Cambria" panose="02040503050406030204" pitchFamily="18" charset="0"/>
                <a:cs typeface="Times New Roman" panose="02020603050405020304" pitchFamily="18" charset="0"/>
              </a:rPr>
              <a:t>0.739085133215161</a:t>
            </a:r>
            <a:endParaRPr kumimoji="0" lang="en-US" sz="16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7D6215C5-82DC-452A-9A72-5DFB62B7A5A6}"/>
              </a:ext>
            </a:extLst>
          </p:cNvPr>
          <p:cNvSpPr/>
          <p:nvPr/>
        </p:nvSpPr>
        <p:spPr>
          <a:xfrm>
            <a:off x="5587767" y="3871666"/>
            <a:ext cx="997591" cy="60306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C61C3ED3-19C6-4D0A-8959-63C77F7CB02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191394189"/>
      </p:ext>
    </p:extLst>
  </p:cSld>
  <p:clrMapOvr>
    <a:masterClrMapping/>
  </p:clrMapOvr>
  <mc:AlternateContent xmlns:mc="http://schemas.openxmlformats.org/markup-compatibility/2006" xmlns:p14="http://schemas.microsoft.com/office/powerpoint/2010/main">
    <mc:Choice Requires="p14">
      <p:transition spd="slow" p14:dur="2000" advTm="132553"/>
    </mc:Choice>
    <mc:Fallback xmlns="">
      <p:transition spd="slow" advTm="132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6"/>
                </p:tgtEl>
              </p:cMediaNode>
            </p:audio>
          </p:childTnLst>
        </p:cTn>
      </p:par>
    </p:tnLst>
    <p:bldLst>
      <p:bldP spid="9" grpId="0" animBg="1"/>
      <p:bldP spid="9" grpId="1" animBg="1"/>
      <p:bldP spid="10" grpId="0" animBg="1"/>
      <p:bldP spid="10" grpId="1"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Following this topic, you now</a:t>
            </a:r>
          </a:p>
          <a:p>
            <a:pPr lvl="1"/>
            <a:r>
              <a:rPr lang="en-US" dirty="0"/>
              <a:t>Understand how iteration can be used to solve analytic problems</a:t>
            </a:r>
          </a:p>
          <a:p>
            <a:pPr lvl="1"/>
            <a:r>
              <a:rPr lang="en-US" dirty="0"/>
              <a:t>Have been exposed to the fixed-point theorem</a:t>
            </a:r>
          </a:p>
          <a:p>
            <a:pPr lvl="1"/>
            <a:r>
              <a:rPr lang="en-US" dirty="0"/>
              <a:t>Understand that we must limit the number of iterations</a:t>
            </a:r>
          </a:p>
          <a:p>
            <a:pPr lvl="2"/>
            <a:r>
              <a:rPr lang="en-US" dirty="0"/>
              <a:t>After all, the iteration may diverge, or take forever to converge</a:t>
            </a:r>
          </a:p>
          <a:p>
            <a:pPr lvl="1"/>
            <a:r>
              <a:rPr lang="en-US" dirty="0"/>
              <a:t>We must also set the absolute tolerance for our solution</a:t>
            </a:r>
          </a:p>
        </p:txBody>
      </p:sp>
      <p:sp>
        <p:nvSpPr>
          <p:cNvPr id="4" name="Footer Placeholder 3"/>
          <p:cNvSpPr>
            <a:spLocks noGrp="1"/>
          </p:cNvSpPr>
          <p:nvPr>
            <p:ph type="ftr" sz="quarter" idx="11"/>
          </p:nvPr>
        </p:nvSpPr>
        <p:spPr/>
        <p:txBody>
          <a:bodyPr/>
          <a:lstStyle/>
          <a:p>
            <a:r>
              <a:rPr lang="en-US"/>
              <a:t>Iteration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21</a:t>
            </a:fld>
            <a:endParaRPr lang="en-CA"/>
          </a:p>
        </p:txBody>
      </p:sp>
      <p:pic>
        <p:nvPicPr>
          <p:cNvPr id="8" name="Audio 7">
            <a:hlinkClick r:id="" action="ppaction://media"/>
            <a:extLst>
              <a:ext uri="{FF2B5EF4-FFF2-40B4-BE49-F238E27FC236}">
                <a16:creationId xmlns:a16="http://schemas.microsoft.com/office/drawing/2014/main" id="{0A73C5BC-8005-4296-B4CB-5EAA30D9828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xmlns:p14="http://schemas.microsoft.com/office/powerpoint/2010/main">
    <mc:Choice Requires="p14">
      <p:transition spd="slow" p14:dur="2000" advTm="38514"/>
    </mc:Choice>
    <mc:Fallback xmlns="">
      <p:transition spd="slow" advTm="38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https://en.wikipedia.org/wiki/Iteration</a:t>
            </a:r>
          </a:p>
          <a:p>
            <a:pPr marL="0" indent="0">
              <a:buNone/>
            </a:pPr>
            <a:r>
              <a:rPr lang="en-US" dirty="0"/>
              <a:t>[2] 	https://en.wikipedia.org/wiki/Fixed-point_theorem</a:t>
            </a:r>
          </a:p>
        </p:txBody>
      </p:sp>
      <p:sp>
        <p:nvSpPr>
          <p:cNvPr id="4" name="Footer Placeholder 3"/>
          <p:cNvSpPr>
            <a:spLocks noGrp="1"/>
          </p:cNvSpPr>
          <p:nvPr>
            <p:ph type="ftr" sz="quarter" idx="11"/>
          </p:nvPr>
        </p:nvSpPr>
        <p:spPr/>
        <p:txBody>
          <a:bodyPr/>
          <a:lstStyle/>
          <a:p>
            <a:r>
              <a:rPr lang="en-US"/>
              <a:t>Iteration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22</a:t>
            </a:fld>
            <a:endParaRPr lang="en-CA"/>
          </a:p>
        </p:txBody>
      </p:sp>
      <p:pic>
        <p:nvPicPr>
          <p:cNvPr id="7" name="Audio 6">
            <a:hlinkClick r:id="" action="ppaction://media"/>
            <a:extLst>
              <a:ext uri="{FF2B5EF4-FFF2-40B4-BE49-F238E27FC236}">
                <a16:creationId xmlns:a16="http://schemas.microsoft.com/office/drawing/2014/main" id="{5D87B392-76A2-424E-BC5F-B935B66511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2053"/>
    </mc:Choice>
    <mc:Fallback xmlns="">
      <p:transition spd="slow" advTm="2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err="1"/>
              <a:t>Tazik</a:t>
            </a:r>
            <a:r>
              <a:rPr lang="en-US" sz="1800" dirty="0"/>
              <a:t> Shahjahan for pointing out typos.</a:t>
            </a:r>
          </a:p>
          <a:p>
            <a:pPr marL="0" indent="0">
              <a:buNone/>
            </a:pPr>
            <a:r>
              <a:rPr lang="en-US" sz="1800" dirty="0"/>
              <a:t>An anonymous Class of 2025 student who noticed that</a:t>
            </a:r>
            <a:br>
              <a:rPr lang="en-US" sz="1800" dirty="0"/>
            </a:br>
            <a:r>
              <a:rPr lang="en-US" sz="1800" dirty="0"/>
              <a:t>my iterative sequence was a geometric sequence!</a:t>
            </a:r>
            <a:endParaRPr lang="en-CA" sz="1800" dirty="0"/>
          </a:p>
        </p:txBody>
      </p:sp>
      <p:sp>
        <p:nvSpPr>
          <p:cNvPr id="4" name="Footer Placeholder 3"/>
          <p:cNvSpPr>
            <a:spLocks noGrp="1"/>
          </p:cNvSpPr>
          <p:nvPr>
            <p:ph type="ftr" sz="quarter" idx="11"/>
          </p:nvPr>
        </p:nvSpPr>
        <p:spPr/>
        <p:txBody>
          <a:bodyPr/>
          <a:lstStyle/>
          <a:p>
            <a:r>
              <a:rPr lang="en-US"/>
              <a:t>Iteration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23</a:t>
            </a:fld>
            <a:endParaRPr lang="en-CA"/>
          </a:p>
        </p:txBody>
      </p:sp>
      <p:pic>
        <p:nvPicPr>
          <p:cNvPr id="5" name="Audio 4">
            <a:hlinkClick r:id="" action="ppaction://media"/>
            <a:extLst>
              <a:ext uri="{FF2B5EF4-FFF2-40B4-BE49-F238E27FC236}">
                <a16:creationId xmlns:a16="http://schemas.microsoft.com/office/drawing/2014/main" id="{22CFD44A-BA78-4225-AF2F-4D347FFEAE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2216"/>
    </mc:Choice>
    <mc:Fallback xmlns="">
      <p:transition spd="slow" advTm="2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Iteration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24</a:t>
            </a:fld>
            <a:endParaRPr lang="en-CA"/>
          </a:p>
        </p:txBody>
      </p:sp>
      <p:pic>
        <p:nvPicPr>
          <p:cNvPr id="6" name="Audio 5">
            <a:hlinkClick r:id="" action="ppaction://media"/>
            <a:extLst>
              <a:ext uri="{FF2B5EF4-FFF2-40B4-BE49-F238E27FC236}">
                <a16:creationId xmlns:a16="http://schemas.microsoft.com/office/drawing/2014/main" id="{5ED6EC21-17EF-4E6A-8085-8075618F489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681"/>
    </mc:Choice>
    <mc:Fallback xmlns="">
      <p:transition spd="slow" advTm="1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Iteration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25</a:t>
            </a:fld>
            <a:endParaRPr lang="en-CA"/>
          </a:p>
        </p:txBody>
      </p:sp>
      <p:pic>
        <p:nvPicPr>
          <p:cNvPr id="5" name="Audio 4">
            <a:hlinkClick r:id="" action="ppaction://media"/>
            <a:extLst>
              <a:ext uri="{FF2B5EF4-FFF2-40B4-BE49-F238E27FC236}">
                <a16:creationId xmlns:a16="http://schemas.microsoft.com/office/drawing/2014/main" id="{CE74D3EC-F673-4BB4-9E92-D42F5DE7D7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446"/>
    </mc:Choice>
    <mc:Fallback xmlns="">
      <p:transition spd="slow" advTm="3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Iteration</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The next tool we will use is iteration:</a:t>
            </a:r>
          </a:p>
          <a:p>
            <a:pPr lvl="1"/>
            <a:r>
              <a:rPr lang="en-US" dirty="0"/>
              <a:t>First, we require mathematical function </a:t>
            </a:r>
            <a:r>
              <a:rPr lang="en-US" i="1" dirty="0">
                <a:latin typeface="Times New Roman" panose="02020603050405020304" pitchFamily="18" charset="0"/>
              </a:rPr>
              <a:t>f</a:t>
            </a:r>
            <a:r>
              <a:rPr lang="en-US" dirty="0"/>
              <a:t>, which may</a:t>
            </a:r>
            <a:br>
              <a:rPr lang="en-US" dirty="0"/>
            </a:br>
            <a:r>
              <a:rPr lang="en-US" dirty="0"/>
              <a:t>represent a numerical algorithm</a:t>
            </a:r>
          </a:p>
          <a:p>
            <a:pPr lvl="1"/>
            <a:r>
              <a:rPr lang="en-US" dirty="0"/>
              <a:t>Second, we require an initial value, or initial approximation, </a:t>
            </a:r>
            <a:r>
              <a:rPr lang="en-US" i="1" dirty="0">
                <a:latin typeface="Times New Roman" panose="02020603050405020304" pitchFamily="18" charset="0"/>
              </a:rPr>
              <a:t>x</a:t>
            </a:r>
            <a:r>
              <a:rPr lang="en-US" baseline="-25000" dirty="0">
                <a:latin typeface="Times New Roman" panose="02020603050405020304" pitchFamily="18" charset="0"/>
              </a:rPr>
              <a:t>0</a:t>
            </a:r>
            <a:endParaRPr lang="en-US" dirty="0">
              <a:latin typeface="Times New Roman" panose="02020603050405020304" pitchFamily="18" charset="0"/>
            </a:endParaRPr>
          </a:p>
          <a:p>
            <a:r>
              <a:rPr lang="en-US" dirty="0"/>
              <a:t>An iteration occurs when start applying </a:t>
            </a:r>
            <a:r>
              <a:rPr lang="en-US" i="1" dirty="0">
                <a:latin typeface="Times New Roman" panose="02020603050405020304" pitchFamily="18" charset="0"/>
              </a:rPr>
              <a:t>f</a:t>
            </a:r>
            <a:r>
              <a:rPr lang="en-US" dirty="0"/>
              <a:t> to </a:t>
            </a:r>
            <a:r>
              <a:rPr lang="en-US" i="1" dirty="0">
                <a:latin typeface="Times New Roman" panose="02020603050405020304" pitchFamily="18" charset="0"/>
              </a:rPr>
              <a:t>x</a:t>
            </a:r>
            <a:r>
              <a:rPr lang="en-US" baseline="-25000" dirty="0">
                <a:latin typeface="Times New Roman" panose="02020603050405020304" pitchFamily="18" charset="0"/>
              </a:rPr>
              <a:t>0</a:t>
            </a:r>
            <a:r>
              <a:rPr lang="en-US" dirty="0"/>
              <a:t>:</a:t>
            </a:r>
          </a:p>
          <a:p>
            <a:pPr lvl="1"/>
            <a:endParaRPr lang="en-US" dirty="0"/>
          </a:p>
          <a:p>
            <a:endParaRPr lang="en-US" dirty="0"/>
          </a:p>
          <a:p>
            <a:endParaRPr lang="en-US" dirty="0"/>
          </a:p>
          <a:p>
            <a:r>
              <a:rPr lang="en-US" dirty="0"/>
              <a:t>We can repeat this arbitrarily often to produce a sequence of</a:t>
            </a:r>
            <a:br>
              <a:rPr lang="en-US" dirty="0"/>
            </a:br>
            <a:r>
              <a:rPr lang="en-US" dirty="0"/>
              <a:t>values</a:t>
            </a:r>
          </a:p>
          <a:p>
            <a:pPr marL="0" indent="0" algn="ctr">
              <a:buNone/>
            </a:pPr>
            <a:r>
              <a:rPr lang="en-US" i="1" dirty="0">
                <a:latin typeface="Times New Roman" panose="02020603050405020304" pitchFamily="18" charset="0"/>
              </a:rPr>
              <a:t>x</a:t>
            </a:r>
            <a:r>
              <a:rPr lang="en-US" baseline="-25000" dirty="0">
                <a:latin typeface="Times New Roman" panose="02020603050405020304" pitchFamily="18" charset="0"/>
              </a:rPr>
              <a:t>0</a:t>
            </a:r>
            <a:r>
              <a:rPr lang="en-US" dirty="0">
                <a:latin typeface="Times New Roman" panose="02020603050405020304" pitchFamily="18" charset="0"/>
              </a:rPr>
              <a:t>, </a:t>
            </a:r>
            <a:r>
              <a:rPr lang="en-US" i="1" dirty="0">
                <a:latin typeface="Times New Roman" panose="02020603050405020304" pitchFamily="18" charset="0"/>
              </a:rPr>
              <a:t>x</a:t>
            </a:r>
            <a:r>
              <a:rPr lang="en-US" baseline="-25000" dirty="0">
                <a:latin typeface="Times New Roman" panose="02020603050405020304" pitchFamily="18" charset="0"/>
              </a:rPr>
              <a:t>1</a:t>
            </a:r>
            <a:r>
              <a:rPr lang="en-US" dirty="0">
                <a:latin typeface="Times New Roman" panose="02020603050405020304" pitchFamily="18" charset="0"/>
              </a:rPr>
              <a:t>, </a:t>
            </a:r>
            <a:r>
              <a:rPr lang="en-US" i="1" dirty="0">
                <a:latin typeface="Times New Roman" panose="02020603050405020304" pitchFamily="18" charset="0"/>
              </a:rPr>
              <a:t>x</a:t>
            </a:r>
            <a:r>
              <a:rPr lang="en-US" baseline="-25000" dirty="0">
                <a:latin typeface="Times New Roman" panose="02020603050405020304" pitchFamily="18" charset="0"/>
              </a:rPr>
              <a:t>2</a:t>
            </a:r>
            <a:r>
              <a:rPr lang="en-US" dirty="0">
                <a:latin typeface="Times New Roman" panose="02020603050405020304" pitchFamily="18" charset="0"/>
              </a:rPr>
              <a:t>, </a:t>
            </a:r>
            <a:r>
              <a:rPr lang="en-US" i="1" dirty="0">
                <a:latin typeface="Times New Roman" panose="02020603050405020304" pitchFamily="18" charset="0"/>
              </a:rPr>
              <a:t>x</a:t>
            </a:r>
            <a:r>
              <a:rPr lang="en-US" baseline="-25000" dirty="0">
                <a:latin typeface="Times New Roman" panose="02020603050405020304" pitchFamily="18" charset="0"/>
              </a:rPr>
              <a:t>3</a:t>
            </a:r>
            <a:r>
              <a:rPr lang="en-US" dirty="0">
                <a:latin typeface="Times New Roman" panose="02020603050405020304" pitchFamily="18" charset="0"/>
              </a:rPr>
              <a:t>, </a:t>
            </a:r>
            <a:r>
              <a:rPr lang="en-US" i="1" dirty="0">
                <a:latin typeface="Times New Roman" panose="02020603050405020304" pitchFamily="18" charset="0"/>
              </a:rPr>
              <a:t>x</a:t>
            </a:r>
            <a:r>
              <a:rPr lang="en-US" baseline="-25000" dirty="0">
                <a:latin typeface="Times New Roman" panose="02020603050405020304" pitchFamily="18" charset="0"/>
              </a:rPr>
              <a:t>4</a:t>
            </a:r>
            <a:r>
              <a:rPr lang="en-US" dirty="0">
                <a:latin typeface="Times New Roman" panose="02020603050405020304" pitchFamily="18" charset="0"/>
              </a:rPr>
              <a:t>, …</a:t>
            </a:r>
            <a:endParaRPr lang="en-US" i="1" dirty="0">
              <a:latin typeface="Times New Roman" panose="02020603050405020304" pitchFamily="18" charset="0"/>
            </a:endParaRPr>
          </a:p>
          <a:p>
            <a:pPr lvl="1"/>
            <a:r>
              <a:rPr lang="en-US" dirty="0"/>
              <a:t>The significance of this sequence depends on </a:t>
            </a:r>
            <a:r>
              <a:rPr lang="en-US" i="1" dirty="0">
                <a:latin typeface="Times New Roman" panose="02020603050405020304" pitchFamily="18" charset="0"/>
              </a:rPr>
              <a:t>f</a:t>
            </a:r>
            <a:r>
              <a:rPr lang="en-US" dirty="0"/>
              <a:t> and </a:t>
            </a:r>
            <a:r>
              <a:rPr lang="en-US" i="1" dirty="0">
                <a:latin typeface="Times New Roman" panose="02020603050405020304" pitchFamily="18" charset="0"/>
              </a:rPr>
              <a:t>x</a:t>
            </a:r>
            <a:r>
              <a:rPr lang="en-US" baseline="-25000" dirty="0">
                <a:latin typeface="Times New Roman" panose="02020603050405020304" pitchFamily="18" charset="0"/>
              </a:rPr>
              <a:t>0</a:t>
            </a: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Iteration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37" name="Object 36">
            <a:extLst>
              <a:ext uri="{FF2B5EF4-FFF2-40B4-BE49-F238E27FC236}">
                <a16:creationId xmlns:a16="http://schemas.microsoft.com/office/drawing/2014/main" id="{6EE6E0FA-B8CF-4139-9B0C-12EB6372DDD7}"/>
              </a:ext>
            </a:extLst>
          </p:cNvPr>
          <p:cNvGraphicFramePr>
            <a:graphicFrameLocks noChangeAspect="1"/>
          </p:cNvGraphicFramePr>
          <p:nvPr>
            <p:extLst>
              <p:ext uri="{D42A27DB-BD31-4B8C-83A1-F6EECF244321}">
                <p14:modId xmlns:p14="http://schemas.microsoft.com/office/powerpoint/2010/main" val="138493681"/>
              </p:ext>
            </p:extLst>
          </p:nvPr>
        </p:nvGraphicFramePr>
        <p:xfrm>
          <a:off x="3851275" y="3446084"/>
          <a:ext cx="1441450" cy="481012"/>
        </p:xfrm>
        <a:graphic>
          <a:graphicData uri="http://schemas.openxmlformats.org/presentationml/2006/ole">
            <mc:AlternateContent xmlns:mc="http://schemas.openxmlformats.org/markup-compatibility/2006">
              <mc:Choice xmlns:v="urn:schemas-microsoft-com:vml" Requires="v">
                <p:oleObj spid="_x0000_s1035" name="Equation" r:id="rId6" imgW="647640" imgH="215640" progId="Equation.DSMT4">
                  <p:embed/>
                </p:oleObj>
              </mc:Choice>
              <mc:Fallback>
                <p:oleObj name="Equation" r:id="rId6" imgW="647640" imgH="215640" progId="Equation.DSMT4">
                  <p:embed/>
                  <p:pic>
                    <p:nvPicPr>
                      <p:cNvPr id="8" name="Object 7">
                        <a:extLst>
                          <a:ext uri="{FF2B5EF4-FFF2-40B4-BE49-F238E27FC236}">
                            <a16:creationId xmlns:a16="http://schemas.microsoft.com/office/drawing/2014/main" id="{70A14D1C-C43C-48B2-B4AB-A3E6AA64AF0F}"/>
                          </a:ext>
                        </a:extLst>
                      </p:cNvPr>
                      <p:cNvPicPr/>
                      <p:nvPr/>
                    </p:nvPicPr>
                    <p:blipFill>
                      <a:blip r:embed="rId7"/>
                      <a:stretch>
                        <a:fillRect/>
                      </a:stretch>
                    </p:blipFill>
                    <p:spPr>
                      <a:xfrm>
                        <a:off x="3851275" y="3446084"/>
                        <a:ext cx="1441450" cy="481012"/>
                      </a:xfrm>
                      <a:prstGeom prst="rect">
                        <a:avLst/>
                      </a:prstGeom>
                    </p:spPr>
                  </p:pic>
                </p:oleObj>
              </mc:Fallback>
            </mc:AlternateContent>
          </a:graphicData>
        </a:graphic>
      </p:graphicFrame>
      <p:graphicFrame>
        <p:nvGraphicFramePr>
          <p:cNvPr id="39" name="Object 38">
            <a:extLst>
              <a:ext uri="{FF2B5EF4-FFF2-40B4-BE49-F238E27FC236}">
                <a16:creationId xmlns:a16="http://schemas.microsoft.com/office/drawing/2014/main" id="{44FEBA96-A1DC-4930-BEFD-996C1959100F}"/>
              </a:ext>
            </a:extLst>
          </p:cNvPr>
          <p:cNvGraphicFramePr>
            <a:graphicFrameLocks noChangeAspect="1"/>
          </p:cNvGraphicFramePr>
          <p:nvPr>
            <p:extLst>
              <p:ext uri="{D42A27DB-BD31-4B8C-83A1-F6EECF244321}">
                <p14:modId xmlns:p14="http://schemas.microsoft.com/office/powerpoint/2010/main" val="2873705286"/>
              </p:ext>
            </p:extLst>
          </p:nvPr>
        </p:nvGraphicFramePr>
        <p:xfrm>
          <a:off x="3851275" y="3869844"/>
          <a:ext cx="1441450" cy="481012"/>
        </p:xfrm>
        <a:graphic>
          <a:graphicData uri="http://schemas.openxmlformats.org/presentationml/2006/ole">
            <mc:AlternateContent xmlns:mc="http://schemas.openxmlformats.org/markup-compatibility/2006">
              <mc:Choice xmlns:v="urn:schemas-microsoft-com:vml" Requires="v">
                <p:oleObj spid="_x0000_s1036" name="Equation" r:id="rId8" imgW="647640" imgH="215640" progId="Equation.DSMT4">
                  <p:embed/>
                </p:oleObj>
              </mc:Choice>
              <mc:Fallback>
                <p:oleObj name="Equation" r:id="rId8" imgW="647640" imgH="215640" progId="Equation.DSMT4">
                  <p:embed/>
                  <p:pic>
                    <p:nvPicPr>
                      <p:cNvPr id="37" name="Object 36">
                        <a:extLst>
                          <a:ext uri="{FF2B5EF4-FFF2-40B4-BE49-F238E27FC236}">
                            <a16:creationId xmlns:a16="http://schemas.microsoft.com/office/drawing/2014/main" id="{6EE6E0FA-B8CF-4139-9B0C-12EB6372DDD7}"/>
                          </a:ext>
                        </a:extLst>
                      </p:cNvPr>
                      <p:cNvPicPr/>
                      <p:nvPr/>
                    </p:nvPicPr>
                    <p:blipFill>
                      <a:blip r:embed="rId9"/>
                      <a:stretch>
                        <a:fillRect/>
                      </a:stretch>
                    </p:blipFill>
                    <p:spPr>
                      <a:xfrm>
                        <a:off x="3851275" y="3869844"/>
                        <a:ext cx="1441450" cy="481012"/>
                      </a:xfrm>
                      <a:prstGeom prst="rect">
                        <a:avLst/>
                      </a:prstGeom>
                    </p:spPr>
                  </p:pic>
                </p:oleObj>
              </mc:Fallback>
            </mc:AlternateContent>
          </a:graphicData>
        </a:graphic>
      </p:graphicFrame>
      <p:graphicFrame>
        <p:nvGraphicFramePr>
          <p:cNvPr id="40" name="Object 39">
            <a:extLst>
              <a:ext uri="{FF2B5EF4-FFF2-40B4-BE49-F238E27FC236}">
                <a16:creationId xmlns:a16="http://schemas.microsoft.com/office/drawing/2014/main" id="{C39BE597-B5B3-4DA7-8111-EB844C4BC6BB}"/>
              </a:ext>
            </a:extLst>
          </p:cNvPr>
          <p:cNvGraphicFramePr>
            <a:graphicFrameLocks noChangeAspect="1"/>
          </p:cNvGraphicFramePr>
          <p:nvPr>
            <p:extLst>
              <p:ext uri="{D42A27DB-BD31-4B8C-83A1-F6EECF244321}">
                <p14:modId xmlns:p14="http://schemas.microsoft.com/office/powerpoint/2010/main" val="545098217"/>
              </p:ext>
            </p:extLst>
          </p:nvPr>
        </p:nvGraphicFramePr>
        <p:xfrm>
          <a:off x="3838575" y="4293765"/>
          <a:ext cx="1468438" cy="481013"/>
        </p:xfrm>
        <a:graphic>
          <a:graphicData uri="http://schemas.openxmlformats.org/presentationml/2006/ole">
            <mc:AlternateContent xmlns:mc="http://schemas.openxmlformats.org/markup-compatibility/2006">
              <mc:Choice xmlns:v="urn:schemas-microsoft-com:vml" Requires="v">
                <p:oleObj spid="_x0000_s1037" name="Equation" r:id="rId10" imgW="660240" imgH="215640" progId="Equation.DSMT4">
                  <p:embed/>
                </p:oleObj>
              </mc:Choice>
              <mc:Fallback>
                <p:oleObj name="Equation" r:id="rId10" imgW="660240" imgH="215640" progId="Equation.DSMT4">
                  <p:embed/>
                  <p:pic>
                    <p:nvPicPr>
                      <p:cNvPr id="39" name="Object 38">
                        <a:extLst>
                          <a:ext uri="{FF2B5EF4-FFF2-40B4-BE49-F238E27FC236}">
                            <a16:creationId xmlns:a16="http://schemas.microsoft.com/office/drawing/2014/main" id="{44FEBA96-A1DC-4930-BEFD-996C1959100F}"/>
                          </a:ext>
                        </a:extLst>
                      </p:cNvPr>
                      <p:cNvPicPr/>
                      <p:nvPr/>
                    </p:nvPicPr>
                    <p:blipFill>
                      <a:blip r:embed="rId11"/>
                      <a:stretch>
                        <a:fillRect/>
                      </a:stretch>
                    </p:blipFill>
                    <p:spPr>
                      <a:xfrm>
                        <a:off x="3838575" y="4293765"/>
                        <a:ext cx="1468438" cy="481013"/>
                      </a:xfrm>
                      <a:prstGeom prst="rect">
                        <a:avLst/>
                      </a:prstGeom>
                    </p:spPr>
                  </p:pic>
                </p:oleObj>
              </mc:Fallback>
            </mc:AlternateContent>
          </a:graphicData>
        </a:graphic>
      </p:graphicFrame>
      <p:pic>
        <p:nvPicPr>
          <p:cNvPr id="41" name="Audio 40">
            <a:hlinkClick r:id="" action="ppaction://media"/>
            <a:extLst>
              <a:ext uri="{FF2B5EF4-FFF2-40B4-BE49-F238E27FC236}">
                <a16:creationId xmlns:a16="http://schemas.microsoft.com/office/drawing/2014/main" id="{6A5AE926-3FD2-4AF9-976A-FD2581E4713A}"/>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097034811"/>
      </p:ext>
    </p:extLst>
  </p:cSld>
  <p:clrMapOvr>
    <a:masterClrMapping/>
  </p:clrMapOvr>
  <mc:AlternateContent xmlns:mc="http://schemas.openxmlformats.org/markup-compatibility/2006" xmlns:p14="http://schemas.microsoft.com/office/powerpoint/2010/main">
    <mc:Choice Requires="p14">
      <p:transition spd="slow" p14:dur="2000" advTm="120373"/>
    </mc:Choice>
    <mc:Fallback xmlns="">
      <p:transition spd="slow" advTm="120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4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Iteration</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The function </a:t>
            </a:r>
            <a:r>
              <a:rPr lang="en-US" i="1" dirty="0">
                <a:latin typeface="Times New Roman" panose="02020603050405020304" pitchFamily="18" charset="0"/>
              </a:rPr>
              <a:t>f</a:t>
            </a:r>
            <a:r>
              <a:rPr lang="en-US" dirty="0"/>
              <a:t> may be a simple arithmetic function,</a:t>
            </a:r>
            <a:br>
              <a:rPr lang="en-US" dirty="0"/>
            </a:br>
            <a:r>
              <a:rPr lang="en-US" dirty="0"/>
              <a:t>	or it may describe a complex algorithm involving a number</a:t>
            </a:r>
            <a:br>
              <a:rPr lang="en-US" dirty="0"/>
            </a:br>
            <a:r>
              <a:rPr lang="en-US" dirty="0"/>
              <a:t>	of steps</a:t>
            </a:r>
          </a:p>
          <a:p>
            <a:endParaRPr lang="en-US" dirty="0"/>
          </a:p>
          <a:p>
            <a:r>
              <a:rPr lang="en-US" dirty="0"/>
              <a:t>Here is a simple function:</a:t>
            </a:r>
          </a:p>
          <a:p>
            <a:pPr lvl="1"/>
            <a:r>
              <a:rPr lang="en-US" dirty="0"/>
              <a:t>Even here, depending on the initial value,</a:t>
            </a:r>
            <a:br>
              <a:rPr lang="en-US" dirty="0"/>
            </a:br>
            <a:r>
              <a:rPr lang="en-US" dirty="0"/>
              <a:t>		the behavior will change</a:t>
            </a:r>
          </a:p>
          <a:p>
            <a:pPr lvl="2"/>
            <a:r>
              <a:rPr lang="en-US" dirty="0"/>
              <a:t>We will have initial values </a:t>
            </a:r>
            <a:r>
              <a:rPr lang="en-US" dirty="0">
                <a:latin typeface="Times New Roman" panose="02020603050405020304" pitchFamily="18" charset="0"/>
              </a:rPr>
              <a:t>0.1</a:t>
            </a:r>
            <a:r>
              <a:rPr lang="en-US" dirty="0"/>
              <a:t>, </a:t>
            </a:r>
            <a:r>
              <a:rPr lang="en-US" dirty="0">
                <a:latin typeface="Times New Roman" panose="02020603050405020304" pitchFamily="18" charset="0"/>
              </a:rPr>
              <a:t>1</a:t>
            </a:r>
            <a:r>
              <a:rPr lang="en-US" dirty="0"/>
              <a:t> and </a:t>
            </a:r>
            <a:r>
              <a:rPr lang="en-US" dirty="0">
                <a:latin typeface="Times New Roman" panose="02020603050405020304" pitchFamily="18" charset="0"/>
              </a:rPr>
              <a:t>2</a:t>
            </a:r>
            <a:r>
              <a:rPr lang="en-US" dirty="0"/>
              <a:t>:</a:t>
            </a:r>
          </a:p>
          <a:p>
            <a:pPr marL="457200" lvl="1" indent="0">
              <a:buNone/>
            </a:pPr>
            <a:r>
              <a:rPr lang="en-US" dirty="0">
                <a:latin typeface="Times New Roman" panose="02020603050405020304" pitchFamily="18" charset="0"/>
              </a:rPr>
              <a:t>	0.1, 0.01, 0.0001, 0.00000001, 0.0000000000000001, …</a:t>
            </a:r>
          </a:p>
          <a:p>
            <a:pPr marL="457200" lvl="1" indent="0">
              <a:buNone/>
            </a:pPr>
            <a:r>
              <a:rPr lang="en-US" dirty="0">
                <a:latin typeface="Times New Roman" panose="02020603050405020304" pitchFamily="18" charset="0"/>
              </a:rPr>
              <a:t>	1, 1, 1, 1, 1, 1, 1, 1, …</a:t>
            </a:r>
          </a:p>
          <a:p>
            <a:pPr marL="457200" lvl="1" indent="0">
              <a:buNone/>
            </a:pPr>
            <a:r>
              <a:rPr lang="en-US" dirty="0">
                <a:latin typeface="Times New Roman" panose="02020603050405020304" pitchFamily="18" charset="0"/>
              </a:rPr>
              <a:t>	2, 4, 16, 256, 65536, 4294967296, 18446744073709551616, …</a:t>
            </a:r>
          </a:p>
        </p:txBody>
      </p:sp>
      <p:sp>
        <p:nvSpPr>
          <p:cNvPr id="4" name="Footer Placeholder 3"/>
          <p:cNvSpPr>
            <a:spLocks noGrp="1"/>
          </p:cNvSpPr>
          <p:nvPr>
            <p:ph type="ftr" sz="quarter" idx="11"/>
          </p:nvPr>
        </p:nvSpPr>
        <p:spPr/>
        <p:txBody>
          <a:bodyPr/>
          <a:lstStyle/>
          <a:p>
            <a:r>
              <a:rPr lang="en-US"/>
              <a:t>Iteration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12" name="Object 11">
            <a:extLst>
              <a:ext uri="{FF2B5EF4-FFF2-40B4-BE49-F238E27FC236}">
                <a16:creationId xmlns:a16="http://schemas.microsoft.com/office/drawing/2014/main" id="{1C24840A-5992-4337-ADBB-B3B556455C02}"/>
              </a:ext>
            </a:extLst>
          </p:cNvPr>
          <p:cNvGraphicFramePr>
            <a:graphicFrameLocks noChangeAspect="1"/>
          </p:cNvGraphicFramePr>
          <p:nvPr>
            <p:extLst>
              <p:ext uri="{D42A27DB-BD31-4B8C-83A1-F6EECF244321}">
                <p14:modId xmlns:p14="http://schemas.microsoft.com/office/powerpoint/2010/main" val="896297361"/>
              </p:ext>
            </p:extLst>
          </p:nvPr>
        </p:nvGraphicFramePr>
        <p:xfrm>
          <a:off x="3940517" y="2904557"/>
          <a:ext cx="1246187" cy="625475"/>
        </p:xfrm>
        <a:graphic>
          <a:graphicData uri="http://schemas.openxmlformats.org/presentationml/2006/ole">
            <mc:AlternateContent xmlns:mc="http://schemas.openxmlformats.org/markup-compatibility/2006">
              <mc:Choice xmlns:v="urn:schemas-microsoft-com:vml" Requires="v">
                <p:oleObj spid="_x0000_s2053" name="Equation" r:id="rId6" imgW="558720" imgH="279360" progId="Equation.DSMT4">
                  <p:embed/>
                </p:oleObj>
              </mc:Choice>
              <mc:Fallback>
                <p:oleObj name="Equation" r:id="rId6" imgW="558720" imgH="279360" progId="Equation.DSMT4">
                  <p:embed/>
                  <p:pic>
                    <p:nvPicPr>
                      <p:cNvPr id="9" name="Object 8">
                        <a:extLst>
                          <a:ext uri="{FF2B5EF4-FFF2-40B4-BE49-F238E27FC236}">
                            <a16:creationId xmlns:a16="http://schemas.microsoft.com/office/drawing/2014/main" id="{A40199C1-3779-470E-A71A-DCB7D4389DC3}"/>
                          </a:ext>
                        </a:extLst>
                      </p:cNvPr>
                      <p:cNvPicPr/>
                      <p:nvPr/>
                    </p:nvPicPr>
                    <p:blipFill>
                      <a:blip r:embed="rId7"/>
                      <a:stretch>
                        <a:fillRect/>
                      </a:stretch>
                    </p:blipFill>
                    <p:spPr>
                      <a:xfrm>
                        <a:off x="3940517" y="2904557"/>
                        <a:ext cx="1246187" cy="625475"/>
                      </a:xfrm>
                      <a:prstGeom prst="rect">
                        <a:avLst/>
                      </a:prstGeom>
                    </p:spPr>
                  </p:pic>
                </p:oleObj>
              </mc:Fallback>
            </mc:AlternateContent>
          </a:graphicData>
        </a:graphic>
      </p:graphicFrame>
      <p:pic>
        <p:nvPicPr>
          <p:cNvPr id="5" name="Audio 4">
            <a:hlinkClick r:id="" action="ppaction://media"/>
            <a:extLst>
              <a:ext uri="{FF2B5EF4-FFF2-40B4-BE49-F238E27FC236}">
                <a16:creationId xmlns:a16="http://schemas.microsoft.com/office/drawing/2014/main" id="{9658746B-64A7-484B-A262-CDB70D75D1A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946938377"/>
      </p:ext>
    </p:extLst>
  </p:cSld>
  <p:clrMapOvr>
    <a:masterClrMapping/>
  </p:clrMapOvr>
  <mc:AlternateContent xmlns:mc="http://schemas.openxmlformats.org/markup-compatibility/2006" xmlns:p14="http://schemas.microsoft.com/office/powerpoint/2010/main">
    <mc:Choice Requires="p14">
      <p:transition spd="slow" p14:dur="2000" advTm="88102"/>
    </mc:Choice>
    <mc:Fallback xmlns="">
      <p:transition spd="slow" advTm="88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Iteration</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We have already seen one example of iteration</a:t>
            </a:r>
          </a:p>
          <a:p>
            <a:pPr lvl="1"/>
            <a:endParaRPr lang="en-US" dirty="0"/>
          </a:p>
          <a:p>
            <a:pPr lvl="1"/>
            <a:r>
              <a:rPr lang="en-US" dirty="0"/>
              <a:t>If </a:t>
            </a:r>
            <a:r>
              <a:rPr lang="en-US" i="1" dirty="0">
                <a:latin typeface="Times New Roman" panose="02020603050405020304" pitchFamily="18" charset="0"/>
              </a:rPr>
              <a:t>x</a:t>
            </a:r>
            <a:r>
              <a:rPr lang="en-US" dirty="0"/>
              <a:t> approximates       , then       is on the other side of</a:t>
            </a:r>
          </a:p>
          <a:p>
            <a:pPr lvl="1"/>
            <a:endParaRPr lang="en-US" dirty="0"/>
          </a:p>
          <a:p>
            <a:pPr lvl="2"/>
            <a:r>
              <a:rPr lang="en-US" dirty="0"/>
              <a:t>Consequently, the average of these two should be a better</a:t>
            </a:r>
            <a:br>
              <a:rPr lang="en-US" dirty="0"/>
            </a:br>
            <a:r>
              <a:rPr lang="en-US" dirty="0"/>
              <a:t>approximation of        , so we define   </a:t>
            </a:r>
          </a:p>
          <a:p>
            <a:pPr marL="457200" lvl="1" indent="0">
              <a:buNone/>
            </a:pPr>
            <a:endParaRPr lang="en-US" dirty="0"/>
          </a:p>
          <a:p>
            <a:pPr lvl="2"/>
            <a:endParaRPr lang="en-US" dirty="0"/>
          </a:p>
          <a:p>
            <a:pPr lvl="1"/>
            <a:r>
              <a:rPr lang="en-US" dirty="0"/>
              <a:t>Now, </a:t>
            </a:r>
            <a:r>
              <a:rPr lang="en-US" i="1" dirty="0">
                <a:latin typeface="Times New Roman" panose="02020603050405020304" pitchFamily="18" charset="0"/>
              </a:rPr>
              <a:t>x</a:t>
            </a:r>
            <a:r>
              <a:rPr lang="en-US" baseline="-25000" dirty="0">
                <a:latin typeface="Times New Roman" panose="02020603050405020304" pitchFamily="18" charset="0"/>
              </a:rPr>
              <a:t>0</a:t>
            </a:r>
            <a:r>
              <a:rPr lang="en-US" dirty="0">
                <a:latin typeface="Times New Roman" panose="02020603050405020304" pitchFamily="18" charset="0"/>
              </a:rPr>
              <a:t> = 1.4</a:t>
            </a:r>
            <a:r>
              <a:rPr lang="en-US" dirty="0"/>
              <a:t> has a </a:t>
            </a:r>
            <a:r>
              <a:rPr lang="en-US" dirty="0">
                <a:latin typeface="Times New Roman" panose="02020603050405020304" pitchFamily="18" charset="0"/>
              </a:rPr>
              <a:t>1%</a:t>
            </a:r>
            <a:r>
              <a:rPr lang="en-US" dirty="0"/>
              <a:t> relative error if approximating </a:t>
            </a:r>
          </a:p>
          <a:p>
            <a:pPr marL="1314450" lvl="3" indent="0">
              <a:buNone/>
            </a:pPr>
            <a:r>
              <a:rPr lang="fr-FR" sz="2000" i="1" dirty="0">
                <a:latin typeface="Times New Roman" panose="02020603050405020304" pitchFamily="18" charset="0"/>
              </a:rPr>
              <a:t>x</a:t>
            </a:r>
            <a:r>
              <a:rPr lang="fr-FR" sz="2000" baseline="-25000" dirty="0">
                <a:latin typeface="Times New Roman" panose="02020603050405020304" pitchFamily="18" charset="0"/>
              </a:rPr>
              <a:t>1</a:t>
            </a:r>
            <a:r>
              <a:rPr lang="fr-FR" sz="2000" dirty="0">
                <a:latin typeface="Times New Roman" panose="02020603050405020304" pitchFamily="18" charset="0"/>
              </a:rPr>
              <a:t> = 1.414285714285714</a:t>
            </a:r>
          </a:p>
          <a:p>
            <a:pPr marL="1314450" lvl="3" indent="0">
              <a:buNone/>
            </a:pPr>
            <a:r>
              <a:rPr lang="fr-FR" sz="2000" i="1" dirty="0">
                <a:latin typeface="Times New Roman" panose="02020603050405020304" pitchFamily="18" charset="0"/>
              </a:rPr>
              <a:t>x</a:t>
            </a:r>
            <a:r>
              <a:rPr lang="fr-FR" sz="2000" baseline="-25000" dirty="0">
                <a:latin typeface="Times New Roman" panose="02020603050405020304" pitchFamily="18" charset="0"/>
              </a:rPr>
              <a:t>2</a:t>
            </a:r>
            <a:r>
              <a:rPr lang="fr-FR" sz="2000" dirty="0">
                <a:latin typeface="Times New Roman" panose="02020603050405020304" pitchFamily="18" charset="0"/>
              </a:rPr>
              <a:t> = 1.414213564213564</a:t>
            </a:r>
          </a:p>
          <a:p>
            <a:pPr marL="1314450" lvl="3" indent="0">
              <a:buNone/>
            </a:pPr>
            <a:r>
              <a:rPr lang="fr-FR" sz="2000" i="1" dirty="0">
                <a:latin typeface="Times New Roman" panose="02020603050405020304" pitchFamily="18" charset="0"/>
              </a:rPr>
              <a:t>x</a:t>
            </a:r>
            <a:r>
              <a:rPr lang="fr-FR" sz="2000" baseline="-25000" dirty="0">
                <a:latin typeface="Times New Roman" panose="02020603050405020304" pitchFamily="18" charset="0"/>
              </a:rPr>
              <a:t>3</a:t>
            </a:r>
            <a:r>
              <a:rPr lang="fr-FR" sz="2000" dirty="0">
                <a:latin typeface="Times New Roman" panose="02020603050405020304" pitchFamily="18" charset="0"/>
              </a:rPr>
              <a:t> = 1.414213562373095</a:t>
            </a:r>
          </a:p>
          <a:p>
            <a:pPr marL="1314450" lvl="3" indent="0">
              <a:buNone/>
            </a:pPr>
            <a:r>
              <a:rPr lang="fr-FR" sz="2000" i="1" dirty="0">
                <a:latin typeface="Times New Roman" panose="02020603050405020304" pitchFamily="18" charset="0"/>
              </a:rPr>
              <a:t>x</a:t>
            </a:r>
            <a:r>
              <a:rPr lang="fr-FR" sz="2000" baseline="-25000" dirty="0">
                <a:latin typeface="Times New Roman" panose="02020603050405020304" pitchFamily="18" charset="0"/>
              </a:rPr>
              <a:t>4</a:t>
            </a:r>
            <a:r>
              <a:rPr lang="fr-FR" sz="2000" dirty="0">
                <a:latin typeface="Times New Roman" panose="02020603050405020304" pitchFamily="18" charset="0"/>
              </a:rPr>
              <a:t> = 1.414213562373095</a:t>
            </a:r>
            <a:endParaRPr lang="en-US" sz="2000"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Iteration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16" name="Object 15">
            <a:extLst>
              <a:ext uri="{FF2B5EF4-FFF2-40B4-BE49-F238E27FC236}">
                <a16:creationId xmlns:a16="http://schemas.microsoft.com/office/drawing/2014/main" id="{106F98CC-0A7C-4257-881D-336F589687B7}"/>
              </a:ext>
            </a:extLst>
          </p:cNvPr>
          <p:cNvGraphicFramePr>
            <a:graphicFrameLocks noChangeAspect="1"/>
          </p:cNvGraphicFramePr>
          <p:nvPr>
            <p:extLst>
              <p:ext uri="{D42A27DB-BD31-4B8C-83A1-F6EECF244321}">
                <p14:modId xmlns:p14="http://schemas.microsoft.com/office/powerpoint/2010/main" val="3176025547"/>
              </p:ext>
            </p:extLst>
          </p:nvPr>
        </p:nvGraphicFramePr>
        <p:xfrm>
          <a:off x="3256960" y="2385849"/>
          <a:ext cx="411306" cy="388216"/>
        </p:xfrm>
        <a:graphic>
          <a:graphicData uri="http://schemas.openxmlformats.org/presentationml/2006/ole">
            <mc:AlternateContent xmlns:mc="http://schemas.openxmlformats.org/markup-compatibility/2006">
              <mc:Choice xmlns:v="urn:schemas-microsoft-com:vml" Requires="v">
                <p:oleObj spid="_x0000_s3093" name="Equation" r:id="rId6" imgW="203040" imgH="190440" progId="Equation.DSMT4">
                  <p:embed/>
                </p:oleObj>
              </mc:Choice>
              <mc:Fallback>
                <p:oleObj name="Equation" r:id="rId6" imgW="203040" imgH="190440" progId="Equation.DSMT4">
                  <p:embed/>
                  <p:pic>
                    <p:nvPicPr>
                      <p:cNvPr id="9" name="Object 8">
                        <a:extLst>
                          <a:ext uri="{FF2B5EF4-FFF2-40B4-BE49-F238E27FC236}">
                            <a16:creationId xmlns:a16="http://schemas.microsoft.com/office/drawing/2014/main" id="{A40199C1-3779-470E-A71A-DCB7D4389DC3}"/>
                          </a:ext>
                        </a:extLst>
                      </p:cNvPr>
                      <p:cNvPicPr/>
                      <p:nvPr/>
                    </p:nvPicPr>
                    <p:blipFill>
                      <a:blip r:embed="rId7"/>
                      <a:stretch>
                        <a:fillRect/>
                      </a:stretch>
                    </p:blipFill>
                    <p:spPr>
                      <a:xfrm>
                        <a:off x="3256960" y="2385849"/>
                        <a:ext cx="411306" cy="388216"/>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5F6DFA56-36A8-430B-9BBB-F810C0E534FF}"/>
              </a:ext>
            </a:extLst>
          </p:cNvPr>
          <p:cNvGraphicFramePr>
            <a:graphicFrameLocks noChangeAspect="1"/>
          </p:cNvGraphicFramePr>
          <p:nvPr>
            <p:extLst>
              <p:ext uri="{D42A27DB-BD31-4B8C-83A1-F6EECF244321}">
                <p14:modId xmlns:p14="http://schemas.microsoft.com/office/powerpoint/2010/main" val="611245533"/>
              </p:ext>
            </p:extLst>
          </p:nvPr>
        </p:nvGraphicFramePr>
        <p:xfrm>
          <a:off x="4357702" y="2203502"/>
          <a:ext cx="311150" cy="795337"/>
        </p:xfrm>
        <a:graphic>
          <a:graphicData uri="http://schemas.openxmlformats.org/presentationml/2006/ole">
            <mc:AlternateContent xmlns:mc="http://schemas.openxmlformats.org/markup-compatibility/2006">
              <mc:Choice xmlns:v="urn:schemas-microsoft-com:vml" Requires="v">
                <p:oleObj spid="_x0000_s3094" name="Equation" r:id="rId8" imgW="139680" imgH="355320" progId="Equation.DSMT4">
                  <p:embed/>
                </p:oleObj>
              </mc:Choice>
              <mc:Fallback>
                <p:oleObj name="Equation" r:id="rId8" imgW="139680" imgH="355320" progId="Equation.DSMT4">
                  <p:embed/>
                  <p:pic>
                    <p:nvPicPr>
                      <p:cNvPr id="9" name="Object 8">
                        <a:extLst>
                          <a:ext uri="{FF2B5EF4-FFF2-40B4-BE49-F238E27FC236}">
                            <a16:creationId xmlns:a16="http://schemas.microsoft.com/office/drawing/2014/main" id="{A40199C1-3779-470E-A71A-DCB7D4389DC3}"/>
                          </a:ext>
                        </a:extLst>
                      </p:cNvPr>
                      <p:cNvPicPr/>
                      <p:nvPr/>
                    </p:nvPicPr>
                    <p:blipFill>
                      <a:blip r:embed="rId9"/>
                      <a:stretch>
                        <a:fillRect/>
                      </a:stretch>
                    </p:blipFill>
                    <p:spPr>
                      <a:xfrm>
                        <a:off x="4357702" y="2203502"/>
                        <a:ext cx="311150" cy="795337"/>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22558232-A671-4AAB-975A-00C59B7C5764}"/>
              </a:ext>
            </a:extLst>
          </p:cNvPr>
          <p:cNvGraphicFramePr>
            <a:graphicFrameLocks noChangeAspect="1"/>
          </p:cNvGraphicFramePr>
          <p:nvPr>
            <p:extLst>
              <p:ext uri="{D42A27DB-BD31-4B8C-83A1-F6EECF244321}">
                <p14:modId xmlns:p14="http://schemas.microsoft.com/office/powerpoint/2010/main" val="1354517375"/>
              </p:ext>
            </p:extLst>
          </p:nvPr>
        </p:nvGraphicFramePr>
        <p:xfrm>
          <a:off x="7157462" y="2385849"/>
          <a:ext cx="411306" cy="388216"/>
        </p:xfrm>
        <a:graphic>
          <a:graphicData uri="http://schemas.openxmlformats.org/presentationml/2006/ole">
            <mc:AlternateContent xmlns:mc="http://schemas.openxmlformats.org/markup-compatibility/2006">
              <mc:Choice xmlns:v="urn:schemas-microsoft-com:vml" Requires="v">
                <p:oleObj spid="_x0000_s3095" name="Equation" r:id="rId10" imgW="203040" imgH="190440" progId="Equation.DSMT4">
                  <p:embed/>
                </p:oleObj>
              </mc:Choice>
              <mc:Fallback>
                <p:oleObj name="Equation" r:id="rId10" imgW="203040" imgH="190440" progId="Equation.DSMT4">
                  <p:embed/>
                  <p:pic>
                    <p:nvPicPr>
                      <p:cNvPr id="16" name="Object 15">
                        <a:extLst>
                          <a:ext uri="{FF2B5EF4-FFF2-40B4-BE49-F238E27FC236}">
                            <a16:creationId xmlns:a16="http://schemas.microsoft.com/office/drawing/2014/main" id="{106F98CC-0A7C-4257-881D-336F589687B7}"/>
                          </a:ext>
                        </a:extLst>
                      </p:cNvPr>
                      <p:cNvPicPr/>
                      <p:nvPr/>
                    </p:nvPicPr>
                    <p:blipFill>
                      <a:blip r:embed="rId7"/>
                      <a:stretch>
                        <a:fillRect/>
                      </a:stretch>
                    </p:blipFill>
                    <p:spPr>
                      <a:xfrm>
                        <a:off x="7157462" y="2385849"/>
                        <a:ext cx="411306" cy="388216"/>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EA63E78F-3159-4A09-98A5-DA5E2CEF08DD}"/>
              </a:ext>
            </a:extLst>
          </p:cNvPr>
          <p:cNvGraphicFramePr>
            <a:graphicFrameLocks noChangeAspect="1"/>
          </p:cNvGraphicFramePr>
          <p:nvPr>
            <p:extLst>
              <p:ext uri="{D42A27DB-BD31-4B8C-83A1-F6EECF244321}">
                <p14:modId xmlns:p14="http://schemas.microsoft.com/office/powerpoint/2010/main" val="118176834"/>
              </p:ext>
            </p:extLst>
          </p:nvPr>
        </p:nvGraphicFramePr>
        <p:xfrm>
          <a:off x="3562942" y="3439115"/>
          <a:ext cx="411306" cy="388216"/>
        </p:xfrm>
        <a:graphic>
          <a:graphicData uri="http://schemas.openxmlformats.org/presentationml/2006/ole">
            <mc:AlternateContent xmlns:mc="http://schemas.openxmlformats.org/markup-compatibility/2006">
              <mc:Choice xmlns:v="urn:schemas-microsoft-com:vml" Requires="v">
                <p:oleObj spid="_x0000_s3096" name="Equation" r:id="rId11" imgW="203040" imgH="190440" progId="Equation.DSMT4">
                  <p:embed/>
                </p:oleObj>
              </mc:Choice>
              <mc:Fallback>
                <p:oleObj name="Equation" r:id="rId11" imgW="203040" imgH="190440" progId="Equation.DSMT4">
                  <p:embed/>
                  <p:pic>
                    <p:nvPicPr>
                      <p:cNvPr id="16" name="Object 15">
                        <a:extLst>
                          <a:ext uri="{FF2B5EF4-FFF2-40B4-BE49-F238E27FC236}">
                            <a16:creationId xmlns:a16="http://schemas.microsoft.com/office/drawing/2014/main" id="{106F98CC-0A7C-4257-881D-336F589687B7}"/>
                          </a:ext>
                        </a:extLst>
                      </p:cNvPr>
                      <p:cNvPicPr/>
                      <p:nvPr/>
                    </p:nvPicPr>
                    <p:blipFill>
                      <a:blip r:embed="rId7"/>
                      <a:stretch>
                        <a:fillRect/>
                      </a:stretch>
                    </p:blipFill>
                    <p:spPr>
                      <a:xfrm>
                        <a:off x="3562942" y="3439115"/>
                        <a:ext cx="411306" cy="388216"/>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EFAE4D0C-A577-4B52-9E5A-3515A00536A3}"/>
              </a:ext>
            </a:extLst>
          </p:cNvPr>
          <p:cNvGraphicFramePr>
            <a:graphicFrameLocks noChangeAspect="1"/>
          </p:cNvGraphicFramePr>
          <p:nvPr>
            <p:extLst>
              <p:ext uri="{D42A27DB-BD31-4B8C-83A1-F6EECF244321}">
                <p14:modId xmlns:p14="http://schemas.microsoft.com/office/powerpoint/2010/main" val="2277376638"/>
              </p:ext>
            </p:extLst>
          </p:nvPr>
        </p:nvGraphicFramePr>
        <p:xfrm>
          <a:off x="2842433" y="3827331"/>
          <a:ext cx="3030538" cy="825500"/>
        </p:xfrm>
        <a:graphic>
          <a:graphicData uri="http://schemas.openxmlformats.org/presentationml/2006/ole">
            <mc:AlternateContent xmlns:mc="http://schemas.openxmlformats.org/markup-compatibility/2006">
              <mc:Choice xmlns:v="urn:schemas-microsoft-com:vml" Requires="v">
                <p:oleObj spid="_x0000_s3097" name="Equation" r:id="rId12" imgW="1358640" imgH="368280" progId="Equation.DSMT4">
                  <p:embed/>
                </p:oleObj>
              </mc:Choice>
              <mc:Fallback>
                <p:oleObj name="Equation" r:id="rId12" imgW="1358640" imgH="368280" progId="Equation.DSMT4">
                  <p:embed/>
                  <p:pic>
                    <p:nvPicPr>
                      <p:cNvPr id="12" name="Object 11">
                        <a:extLst>
                          <a:ext uri="{FF2B5EF4-FFF2-40B4-BE49-F238E27FC236}">
                            <a16:creationId xmlns:a16="http://schemas.microsoft.com/office/drawing/2014/main" id="{1C24840A-5992-4337-ADBB-B3B556455C02}"/>
                          </a:ext>
                        </a:extLst>
                      </p:cNvPr>
                      <p:cNvPicPr/>
                      <p:nvPr/>
                    </p:nvPicPr>
                    <p:blipFill>
                      <a:blip r:embed="rId13"/>
                      <a:stretch>
                        <a:fillRect/>
                      </a:stretch>
                    </p:blipFill>
                    <p:spPr>
                      <a:xfrm>
                        <a:off x="2842433" y="3827331"/>
                        <a:ext cx="3030538" cy="825500"/>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5CDB1018-F871-48FB-8B64-12B474891119}"/>
              </a:ext>
            </a:extLst>
          </p:cNvPr>
          <p:cNvGraphicFramePr>
            <a:graphicFrameLocks noChangeAspect="1"/>
          </p:cNvGraphicFramePr>
          <p:nvPr>
            <p:extLst>
              <p:ext uri="{D42A27DB-BD31-4B8C-83A1-F6EECF244321}">
                <p14:modId xmlns:p14="http://schemas.microsoft.com/office/powerpoint/2010/main" val="2323900157"/>
              </p:ext>
            </p:extLst>
          </p:nvPr>
        </p:nvGraphicFramePr>
        <p:xfrm>
          <a:off x="7363115" y="4556249"/>
          <a:ext cx="411306" cy="388216"/>
        </p:xfrm>
        <a:graphic>
          <a:graphicData uri="http://schemas.openxmlformats.org/presentationml/2006/ole">
            <mc:AlternateContent xmlns:mc="http://schemas.openxmlformats.org/markup-compatibility/2006">
              <mc:Choice xmlns:v="urn:schemas-microsoft-com:vml" Requires="v">
                <p:oleObj spid="_x0000_s3098" name="Equation" r:id="rId14" imgW="203040" imgH="190440" progId="Equation.DSMT4">
                  <p:embed/>
                </p:oleObj>
              </mc:Choice>
              <mc:Fallback>
                <p:oleObj name="Equation" r:id="rId14" imgW="203040" imgH="190440" progId="Equation.DSMT4">
                  <p:embed/>
                  <p:pic>
                    <p:nvPicPr>
                      <p:cNvPr id="19" name="Object 18">
                        <a:extLst>
                          <a:ext uri="{FF2B5EF4-FFF2-40B4-BE49-F238E27FC236}">
                            <a16:creationId xmlns:a16="http://schemas.microsoft.com/office/drawing/2014/main" id="{EA63E78F-3159-4A09-98A5-DA5E2CEF08DD}"/>
                          </a:ext>
                        </a:extLst>
                      </p:cNvPr>
                      <p:cNvPicPr/>
                      <p:nvPr/>
                    </p:nvPicPr>
                    <p:blipFill>
                      <a:blip r:embed="rId7"/>
                      <a:stretch>
                        <a:fillRect/>
                      </a:stretch>
                    </p:blipFill>
                    <p:spPr>
                      <a:xfrm>
                        <a:off x="7363115" y="4556249"/>
                        <a:ext cx="411306" cy="388216"/>
                      </a:xfrm>
                      <a:prstGeom prst="rect">
                        <a:avLst/>
                      </a:prstGeom>
                    </p:spPr>
                  </p:pic>
                </p:oleObj>
              </mc:Fallback>
            </mc:AlternateContent>
          </a:graphicData>
        </a:graphic>
      </p:graphicFrame>
      <p:pic>
        <p:nvPicPr>
          <p:cNvPr id="15" name="Audio 14">
            <a:hlinkClick r:id="" action="ppaction://media"/>
            <a:extLst>
              <a:ext uri="{FF2B5EF4-FFF2-40B4-BE49-F238E27FC236}">
                <a16:creationId xmlns:a16="http://schemas.microsoft.com/office/drawing/2014/main" id="{9C2AA2C7-4399-497C-BECD-D023561EE34C}"/>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8382000" y="6096000"/>
            <a:ext cx="609600" cy="609600"/>
          </a:xfrm>
          <a:prstGeom prst="rect">
            <a:avLst/>
          </a:prstGeom>
        </p:spPr>
      </p:pic>
      <p:graphicFrame>
        <p:nvGraphicFramePr>
          <p:cNvPr id="13" name="Object 12">
            <a:extLst>
              <a:ext uri="{FF2B5EF4-FFF2-40B4-BE49-F238E27FC236}">
                <a16:creationId xmlns:a16="http://schemas.microsoft.com/office/drawing/2014/main" id="{5CDB1018-F871-48FB-8B64-12B474891119}"/>
              </a:ext>
            </a:extLst>
          </p:cNvPr>
          <p:cNvGraphicFramePr>
            <a:graphicFrameLocks noChangeAspect="1"/>
          </p:cNvGraphicFramePr>
          <p:nvPr>
            <p:extLst>
              <p:ext uri="{D42A27DB-BD31-4B8C-83A1-F6EECF244321}">
                <p14:modId xmlns:p14="http://schemas.microsoft.com/office/powerpoint/2010/main" val="2956633724"/>
              </p:ext>
            </p:extLst>
          </p:nvPr>
        </p:nvGraphicFramePr>
        <p:xfrm>
          <a:off x="5537462" y="2819400"/>
          <a:ext cx="3302000" cy="388938"/>
        </p:xfrm>
        <a:graphic>
          <a:graphicData uri="http://schemas.openxmlformats.org/presentationml/2006/ole">
            <mc:AlternateContent xmlns:mc="http://schemas.openxmlformats.org/markup-compatibility/2006">
              <mc:Choice xmlns:v="urn:schemas-microsoft-com:vml" Requires="v">
                <p:oleObj spid="_x0000_s3099" name="Equation" r:id="rId16" imgW="1625400" imgH="190440" progId="Equation.DSMT4">
                  <p:embed/>
                </p:oleObj>
              </mc:Choice>
              <mc:Fallback>
                <p:oleObj name="Equation" r:id="rId16" imgW="1625400" imgH="190440" progId="Equation.DSMT4">
                  <p:embed/>
                  <p:pic>
                    <p:nvPicPr>
                      <p:cNvPr id="21" name="Object 20">
                        <a:extLst>
                          <a:ext uri="{FF2B5EF4-FFF2-40B4-BE49-F238E27FC236}">
                            <a16:creationId xmlns:a16="http://schemas.microsoft.com/office/drawing/2014/main" id="{5CDB1018-F871-48FB-8B64-12B474891119}"/>
                          </a:ext>
                        </a:extLst>
                      </p:cNvPr>
                      <p:cNvPicPr/>
                      <p:nvPr/>
                    </p:nvPicPr>
                    <p:blipFill>
                      <a:blip r:embed="rId17"/>
                      <a:stretch>
                        <a:fillRect/>
                      </a:stretch>
                    </p:blipFill>
                    <p:spPr>
                      <a:xfrm>
                        <a:off x="5537462" y="2819400"/>
                        <a:ext cx="3302000" cy="388938"/>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2595925515"/>
      </p:ext>
    </p:extLst>
  </p:cSld>
  <p:clrMapOvr>
    <a:masterClrMapping/>
  </p:clrMapOvr>
  <mc:AlternateContent xmlns:mc="http://schemas.openxmlformats.org/markup-compatibility/2006" xmlns:p14="http://schemas.microsoft.com/office/powerpoint/2010/main">
    <mc:Choice Requires="p14">
      <p:transition spd="slow" p14:dur="2000" advTm="115892"/>
    </mc:Choice>
    <mc:Fallback xmlns="">
      <p:transition spd="slow" advTm="115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Iteration</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Exercise:</a:t>
            </a:r>
          </a:p>
          <a:p>
            <a:pPr lvl="1"/>
            <a:r>
              <a:rPr lang="en-US" dirty="0">
                <a:latin typeface="Times New Roman" panose="02020603050405020304" pitchFamily="18" charset="0"/>
              </a:rPr>
              <a:t>Come up with a similar formula for approximating       for</a:t>
            </a:r>
            <a:br>
              <a:rPr lang="en-US" dirty="0">
                <a:latin typeface="Times New Roman" panose="02020603050405020304" pitchFamily="18" charset="0"/>
              </a:rPr>
            </a:br>
            <a:r>
              <a:rPr lang="en-US" dirty="0">
                <a:latin typeface="Times New Roman" panose="02020603050405020304" pitchFamily="18" charset="0"/>
              </a:rPr>
              <a:t>a given positive real number </a:t>
            </a:r>
            <a:r>
              <a:rPr lang="en-US" i="1" dirty="0">
                <a:latin typeface="Times New Roman" panose="02020603050405020304" pitchFamily="18" charset="0"/>
              </a:rPr>
              <a:t>n</a:t>
            </a:r>
            <a:r>
              <a:rPr lang="en-US" dirty="0">
                <a:latin typeface="Times New Roman" panose="02020603050405020304" pitchFamily="18" charset="0"/>
              </a:rPr>
              <a:t> </a:t>
            </a:r>
          </a:p>
        </p:txBody>
      </p:sp>
      <p:sp>
        <p:nvSpPr>
          <p:cNvPr id="4" name="Footer Placeholder 3"/>
          <p:cNvSpPr>
            <a:spLocks noGrp="1"/>
          </p:cNvSpPr>
          <p:nvPr>
            <p:ph type="ftr" sz="quarter" idx="11"/>
          </p:nvPr>
        </p:nvSpPr>
        <p:spPr/>
        <p:txBody>
          <a:bodyPr/>
          <a:lstStyle/>
          <a:p>
            <a:r>
              <a:rPr lang="en-US"/>
              <a:t>Iteration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13" name="Object 12">
            <a:extLst>
              <a:ext uri="{FF2B5EF4-FFF2-40B4-BE49-F238E27FC236}">
                <a16:creationId xmlns:a16="http://schemas.microsoft.com/office/drawing/2014/main" id="{BC6930B9-B8CA-464A-9624-8FF382D2EF5D}"/>
              </a:ext>
            </a:extLst>
          </p:cNvPr>
          <p:cNvGraphicFramePr>
            <a:graphicFrameLocks noChangeAspect="1"/>
          </p:cNvGraphicFramePr>
          <p:nvPr>
            <p:extLst>
              <p:ext uri="{D42A27DB-BD31-4B8C-83A1-F6EECF244321}">
                <p14:modId xmlns:p14="http://schemas.microsoft.com/office/powerpoint/2010/main" val="652671405"/>
              </p:ext>
            </p:extLst>
          </p:nvPr>
        </p:nvGraphicFramePr>
        <p:xfrm>
          <a:off x="6724650" y="1991395"/>
          <a:ext cx="439738" cy="388938"/>
        </p:xfrm>
        <a:graphic>
          <a:graphicData uri="http://schemas.openxmlformats.org/presentationml/2006/ole">
            <mc:AlternateContent xmlns:mc="http://schemas.openxmlformats.org/markup-compatibility/2006">
              <mc:Choice xmlns:v="urn:schemas-microsoft-com:vml" Requires="v">
                <p:oleObj spid="_x0000_s4101" name="Equation" r:id="rId6" imgW="215640" imgH="190440" progId="Equation.DSMT4">
                  <p:embed/>
                </p:oleObj>
              </mc:Choice>
              <mc:Fallback>
                <p:oleObj name="Equation" r:id="rId6" imgW="215640" imgH="190440" progId="Equation.DSMT4">
                  <p:embed/>
                  <p:pic>
                    <p:nvPicPr>
                      <p:cNvPr id="18" name="Object 17">
                        <a:extLst>
                          <a:ext uri="{FF2B5EF4-FFF2-40B4-BE49-F238E27FC236}">
                            <a16:creationId xmlns:a16="http://schemas.microsoft.com/office/drawing/2014/main" id="{22558232-A671-4AAB-975A-00C59B7C5764}"/>
                          </a:ext>
                        </a:extLst>
                      </p:cNvPr>
                      <p:cNvPicPr/>
                      <p:nvPr/>
                    </p:nvPicPr>
                    <p:blipFill>
                      <a:blip r:embed="rId7"/>
                      <a:stretch>
                        <a:fillRect/>
                      </a:stretch>
                    </p:blipFill>
                    <p:spPr>
                      <a:xfrm>
                        <a:off x="6724650" y="1991395"/>
                        <a:ext cx="439738" cy="388938"/>
                      </a:xfrm>
                      <a:prstGeom prst="rect">
                        <a:avLst/>
                      </a:prstGeom>
                    </p:spPr>
                  </p:pic>
                </p:oleObj>
              </mc:Fallback>
            </mc:AlternateContent>
          </a:graphicData>
        </a:graphic>
      </p:graphicFrame>
      <p:pic>
        <p:nvPicPr>
          <p:cNvPr id="11" name="Audio 10">
            <a:hlinkClick r:id="" action="ppaction://media"/>
            <a:extLst>
              <a:ext uri="{FF2B5EF4-FFF2-40B4-BE49-F238E27FC236}">
                <a16:creationId xmlns:a16="http://schemas.microsoft.com/office/drawing/2014/main" id="{EA79067C-C990-4D42-8068-A04E0A96B3A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
        <p:nvSpPr>
          <p:cNvPr id="8" name="Rectangle 7"/>
          <p:cNvSpPr/>
          <p:nvPr/>
        </p:nvSpPr>
        <p:spPr>
          <a:xfrm>
            <a:off x="1795546" y="6385023"/>
            <a:ext cx="4962701" cy="307777"/>
          </a:xfrm>
          <a:prstGeom prst="rect">
            <a:avLst/>
          </a:prstGeom>
        </p:spPr>
        <p:txBody>
          <a:bodyPr wrap="square">
            <a:spAutoFit/>
          </a:bodyPr>
          <a:lstStyle/>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No </a:t>
            </a:r>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solution is </a:t>
            </a:r>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provided, and not on the examination</a:t>
            </a:r>
            <a:endParaRPr lang="en-CA" sz="1100" dirty="0"/>
          </a:p>
        </p:txBody>
      </p:sp>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99305" y="6322186"/>
            <a:ext cx="396241" cy="399289"/>
          </a:xfrm>
          <a:prstGeom prst="rect">
            <a:avLst/>
          </a:prstGeom>
        </p:spPr>
      </p:pic>
    </p:spTree>
    <p:custDataLst>
      <p:tags r:id="rId2"/>
    </p:custDataLst>
    <p:extLst>
      <p:ext uri="{BB962C8B-B14F-4D97-AF65-F5344CB8AC3E}">
        <p14:creationId xmlns:p14="http://schemas.microsoft.com/office/powerpoint/2010/main" val="4235440559"/>
      </p:ext>
    </p:extLst>
  </p:cSld>
  <p:clrMapOvr>
    <a:masterClrMapping/>
  </p:clrMapOvr>
  <mc:AlternateContent xmlns:mc="http://schemas.openxmlformats.org/markup-compatibility/2006" xmlns:p14="http://schemas.microsoft.com/office/powerpoint/2010/main">
    <mc:Choice Requires="p14">
      <p:transition spd="slow" p14:dur="2000" advTm="15600"/>
    </mc:Choice>
    <mc:Fallback xmlns="">
      <p:transition spd="slow" advTm="15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Fixed-point theorem</a:t>
            </a:r>
            <a:endParaRPr lang="en-CA" dirty="0"/>
          </a:p>
        </p:txBody>
      </p:sp>
      <p:sp>
        <p:nvSpPr>
          <p:cNvPr id="3" name="Content Placeholder 2"/>
          <p:cNvSpPr>
            <a:spLocks noGrp="1"/>
          </p:cNvSpPr>
          <p:nvPr>
            <p:ph idx="1"/>
          </p:nvPr>
        </p:nvSpPr>
        <p:spPr>
          <a:xfrm>
            <a:off x="457200" y="1600200"/>
            <a:ext cx="8534400" cy="4525963"/>
          </a:xfrm>
        </p:spPr>
        <p:txBody>
          <a:bodyPr/>
          <a:lstStyle/>
          <a:p>
            <a:pPr marL="0" indent="0">
              <a:buNone/>
            </a:pPr>
            <a:r>
              <a:rPr lang="en-US" dirty="0"/>
              <a:t>Theorem</a:t>
            </a:r>
          </a:p>
          <a:p>
            <a:pPr marL="457200" lvl="1" indent="0">
              <a:buNone/>
            </a:pPr>
            <a:r>
              <a:rPr lang="en-US" dirty="0"/>
              <a:t>Given the equation </a:t>
            </a:r>
            <a:r>
              <a:rPr lang="en-US" i="1" dirty="0">
                <a:latin typeface="Times New Roman" panose="02020603050405020304" pitchFamily="18" charset="0"/>
              </a:rPr>
              <a:t>x</a:t>
            </a:r>
            <a:r>
              <a:rPr lang="en-US" dirty="0">
                <a:latin typeface="Times New Roman" panose="02020603050405020304" pitchFamily="18" charset="0"/>
              </a:rPr>
              <a:t> = </a:t>
            </a:r>
            <a:r>
              <a:rPr lang="en-US" i="1" dirty="0">
                <a:latin typeface="Times New Roman" panose="02020603050405020304" pitchFamily="18" charset="0"/>
              </a:rPr>
              <a:t>f</a:t>
            </a:r>
            <a:r>
              <a:rPr lang="en-US" dirty="0">
                <a:latin typeface="Times New Roman" panose="02020603050405020304" pitchFamily="18" charset="0"/>
              </a:rPr>
              <a:t> (</a:t>
            </a:r>
            <a:r>
              <a:rPr lang="en-US" i="1" dirty="0">
                <a:latin typeface="Times New Roman" panose="02020603050405020304" pitchFamily="18" charset="0"/>
              </a:rPr>
              <a:t>x</a:t>
            </a:r>
            <a:r>
              <a:rPr lang="en-US" dirty="0">
                <a:latin typeface="Times New Roman" panose="02020603050405020304" pitchFamily="18" charset="0"/>
              </a:rPr>
              <a:t>)</a:t>
            </a:r>
            <a:r>
              <a:rPr lang="en-US" dirty="0"/>
              <a:t> and given an initial value </a:t>
            </a:r>
            <a:r>
              <a:rPr lang="en-US" i="1" dirty="0">
                <a:latin typeface="Times New Roman" panose="02020603050405020304" pitchFamily="18" charset="0"/>
              </a:rPr>
              <a:t>x</a:t>
            </a:r>
            <a:r>
              <a:rPr lang="en-US" baseline="-25000" dirty="0">
                <a:latin typeface="Times New Roman" panose="02020603050405020304" pitchFamily="18" charset="0"/>
              </a:rPr>
              <a:t>0</a:t>
            </a:r>
            <a:r>
              <a:rPr lang="en-US" dirty="0"/>
              <a:t>,</a:t>
            </a:r>
          </a:p>
          <a:p>
            <a:pPr marL="457200" lvl="1" indent="0">
              <a:buNone/>
            </a:pPr>
            <a:r>
              <a:rPr lang="en-US" dirty="0"/>
              <a:t>if the iteration of </a:t>
            </a:r>
            <a:r>
              <a:rPr lang="en-US" i="1" dirty="0">
                <a:latin typeface="Times New Roman" panose="02020603050405020304" pitchFamily="18" charset="0"/>
              </a:rPr>
              <a:t>f</a:t>
            </a:r>
            <a:r>
              <a:rPr lang="en-US" dirty="0">
                <a:latin typeface="Times New Roman" panose="02020603050405020304" pitchFamily="18" charset="0"/>
              </a:rPr>
              <a:t> </a:t>
            </a:r>
            <a:r>
              <a:rPr lang="en-US" dirty="0"/>
              <a:t>starting with </a:t>
            </a:r>
            <a:r>
              <a:rPr lang="en-US" i="1" dirty="0">
                <a:latin typeface="Times New Roman" panose="02020603050405020304" pitchFamily="18" charset="0"/>
              </a:rPr>
              <a:t>x</a:t>
            </a:r>
            <a:r>
              <a:rPr lang="en-US" baseline="-25000" dirty="0">
                <a:latin typeface="Times New Roman" panose="02020603050405020304" pitchFamily="18" charset="0"/>
              </a:rPr>
              <a:t>0</a:t>
            </a:r>
            <a:r>
              <a:rPr lang="en-US" dirty="0">
                <a:latin typeface="Times New Roman" panose="02020603050405020304" pitchFamily="18" charset="0"/>
              </a:rPr>
              <a:t> </a:t>
            </a:r>
            <a:r>
              <a:rPr lang="en-US" dirty="0"/>
              <a:t>converges, then it converges</a:t>
            </a:r>
            <a:br>
              <a:rPr lang="en-US" dirty="0"/>
            </a:br>
            <a:r>
              <a:rPr lang="en-US" dirty="0"/>
              <a:t>to a solution of the equation </a:t>
            </a:r>
            <a:r>
              <a:rPr lang="en-US" i="1" dirty="0">
                <a:latin typeface="Times New Roman" panose="02020603050405020304" pitchFamily="18" charset="0"/>
              </a:rPr>
              <a:t>x</a:t>
            </a:r>
            <a:r>
              <a:rPr lang="en-US" dirty="0">
                <a:latin typeface="Times New Roman" panose="02020603050405020304" pitchFamily="18" charset="0"/>
              </a:rPr>
              <a:t> = </a:t>
            </a:r>
            <a:r>
              <a:rPr lang="en-US" i="1" dirty="0">
                <a:latin typeface="Times New Roman" panose="02020603050405020304" pitchFamily="18" charset="0"/>
              </a:rPr>
              <a:t>f</a:t>
            </a:r>
            <a:r>
              <a:rPr lang="en-US" dirty="0">
                <a:latin typeface="Times New Roman" panose="02020603050405020304" pitchFamily="18" charset="0"/>
              </a:rPr>
              <a:t>(</a:t>
            </a:r>
            <a:r>
              <a:rPr lang="en-US" i="1" dirty="0">
                <a:latin typeface="Times New Roman" panose="02020603050405020304" pitchFamily="18" charset="0"/>
              </a:rPr>
              <a:t>x</a:t>
            </a:r>
            <a:r>
              <a:rPr lang="en-US" dirty="0">
                <a:latin typeface="Times New Roman" panose="02020603050405020304" pitchFamily="18" charset="0"/>
              </a:rPr>
              <a:t>)</a:t>
            </a:r>
            <a:endParaRPr lang="en-US" dirty="0"/>
          </a:p>
          <a:p>
            <a:pPr marL="457200" lvl="1" indent="0">
              <a:buNone/>
            </a:pPr>
            <a:endParaRPr lang="en-US" dirty="0">
              <a:latin typeface="Times New Roman" panose="02020603050405020304" pitchFamily="18" charset="0"/>
            </a:endParaRPr>
          </a:p>
          <a:p>
            <a:pPr marL="457200" lvl="1" indent="0">
              <a:buNone/>
            </a:pPr>
            <a:endParaRPr lang="en-US" dirty="0"/>
          </a:p>
          <a:p>
            <a:pPr lvl="1"/>
            <a:r>
              <a:rPr lang="en-US" dirty="0"/>
              <a:t>Important:</a:t>
            </a:r>
          </a:p>
          <a:p>
            <a:pPr lvl="2"/>
            <a:r>
              <a:rPr lang="en-US" dirty="0"/>
              <a:t>The function </a:t>
            </a:r>
            <a:r>
              <a:rPr lang="en-US" i="1" dirty="0">
                <a:latin typeface="Times New Roman" panose="02020603050405020304" pitchFamily="18" charset="0"/>
              </a:rPr>
              <a:t>f</a:t>
            </a:r>
            <a:r>
              <a:rPr lang="en-US" dirty="0"/>
              <a:t> can be a real-valued function of a real variable</a:t>
            </a:r>
          </a:p>
          <a:p>
            <a:pPr lvl="2"/>
            <a:r>
              <a:rPr lang="en-US" dirty="0"/>
              <a:t>It can also be a vector-valued function of a vector variable</a:t>
            </a:r>
          </a:p>
          <a:p>
            <a:pPr lvl="3"/>
            <a:r>
              <a:rPr lang="en-US" dirty="0"/>
              <a:t>In this second case, the initial value must too be a vector</a:t>
            </a:r>
          </a:p>
        </p:txBody>
      </p:sp>
      <p:sp>
        <p:nvSpPr>
          <p:cNvPr id="4" name="Footer Placeholder 3"/>
          <p:cNvSpPr>
            <a:spLocks noGrp="1"/>
          </p:cNvSpPr>
          <p:nvPr>
            <p:ph type="ftr" sz="quarter" idx="11"/>
          </p:nvPr>
        </p:nvSpPr>
        <p:spPr/>
        <p:txBody>
          <a:bodyPr/>
          <a:lstStyle/>
          <a:p>
            <a:r>
              <a:rPr lang="en-US"/>
              <a:t>Iteration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7</a:t>
            </a:fld>
            <a:endParaRPr lang="en-CA"/>
          </a:p>
        </p:txBody>
      </p:sp>
      <p:pic>
        <p:nvPicPr>
          <p:cNvPr id="11" name="Audio 10">
            <a:hlinkClick r:id="" action="ppaction://media"/>
            <a:extLst>
              <a:ext uri="{FF2B5EF4-FFF2-40B4-BE49-F238E27FC236}">
                <a16:creationId xmlns:a16="http://schemas.microsoft.com/office/drawing/2014/main" id="{FEB38BAF-64B1-4B58-95BA-144D784CD87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8857573"/>
      </p:ext>
    </p:extLst>
  </p:cSld>
  <p:clrMapOvr>
    <a:masterClrMapping/>
  </p:clrMapOvr>
  <mc:AlternateContent xmlns:mc="http://schemas.openxmlformats.org/markup-compatibility/2006" xmlns:p14="http://schemas.microsoft.com/office/powerpoint/2010/main">
    <mc:Choice Requires="p14">
      <p:transition spd="slow" p14:dur="2000" advTm="71011"/>
    </mc:Choice>
    <mc:Fallback xmlns="">
      <p:transition spd="slow" advTm="71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Fixed-point theorem</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For example, in our previous problem,</a:t>
            </a:r>
          </a:p>
        </p:txBody>
      </p:sp>
      <p:sp>
        <p:nvSpPr>
          <p:cNvPr id="4" name="Footer Placeholder 3"/>
          <p:cNvSpPr>
            <a:spLocks noGrp="1"/>
          </p:cNvSpPr>
          <p:nvPr>
            <p:ph type="ftr" sz="quarter" idx="11"/>
          </p:nvPr>
        </p:nvSpPr>
        <p:spPr/>
        <p:txBody>
          <a:bodyPr/>
          <a:lstStyle/>
          <a:p>
            <a:r>
              <a:rPr lang="en-US"/>
              <a:t>Iteration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8</a:t>
            </a:fld>
            <a:endParaRPr lang="en-CA"/>
          </a:p>
        </p:txBody>
      </p:sp>
      <p:pic>
        <p:nvPicPr>
          <p:cNvPr id="33" name="Picture 32">
            <a:extLst>
              <a:ext uri="{FF2B5EF4-FFF2-40B4-BE49-F238E27FC236}">
                <a16:creationId xmlns:a16="http://schemas.microsoft.com/office/drawing/2014/main" id="{499835CB-A56E-426A-A703-6A531CAAD772}"/>
              </a:ext>
            </a:extLst>
          </p:cNvPr>
          <p:cNvPicPr>
            <a:picLocks noChangeAspect="1"/>
          </p:cNvPicPr>
          <p:nvPr/>
        </p:nvPicPr>
        <p:blipFill>
          <a:blip r:embed="rId6"/>
          <a:stretch>
            <a:fillRect/>
          </a:stretch>
        </p:blipFill>
        <p:spPr>
          <a:xfrm>
            <a:off x="2754210" y="2393951"/>
            <a:ext cx="3667125" cy="3619500"/>
          </a:xfrm>
          <a:prstGeom prst="rect">
            <a:avLst/>
          </a:prstGeom>
        </p:spPr>
      </p:pic>
      <p:graphicFrame>
        <p:nvGraphicFramePr>
          <p:cNvPr id="34" name="Object 33">
            <a:extLst>
              <a:ext uri="{FF2B5EF4-FFF2-40B4-BE49-F238E27FC236}">
                <a16:creationId xmlns:a16="http://schemas.microsoft.com/office/drawing/2014/main" id="{0B229FD9-00D6-4625-9A70-F2BDE076A3D3}"/>
              </a:ext>
            </a:extLst>
          </p:cNvPr>
          <p:cNvGraphicFramePr>
            <a:graphicFrameLocks noChangeAspect="1"/>
          </p:cNvGraphicFramePr>
          <p:nvPr>
            <p:extLst>
              <p:ext uri="{D42A27DB-BD31-4B8C-83A1-F6EECF244321}">
                <p14:modId xmlns:p14="http://schemas.microsoft.com/office/powerpoint/2010/main" val="2030026800"/>
              </p:ext>
            </p:extLst>
          </p:nvPr>
        </p:nvGraphicFramePr>
        <p:xfrm>
          <a:off x="5477202" y="1417638"/>
          <a:ext cx="1643062" cy="796925"/>
        </p:xfrm>
        <a:graphic>
          <a:graphicData uri="http://schemas.openxmlformats.org/presentationml/2006/ole">
            <mc:AlternateContent xmlns:mc="http://schemas.openxmlformats.org/markup-compatibility/2006">
              <mc:Choice xmlns:v="urn:schemas-microsoft-com:vml" Requires="v">
                <p:oleObj spid="_x0000_s5137" name="Equation" r:id="rId7" imgW="736560" imgH="355320" progId="Equation.DSMT4">
                  <p:embed/>
                </p:oleObj>
              </mc:Choice>
              <mc:Fallback>
                <p:oleObj name="Equation" r:id="rId7" imgW="736560" imgH="355320" progId="Equation.DSMT4">
                  <p:embed/>
                  <p:pic>
                    <p:nvPicPr>
                      <p:cNvPr id="20" name="Object 19">
                        <a:extLst>
                          <a:ext uri="{FF2B5EF4-FFF2-40B4-BE49-F238E27FC236}">
                            <a16:creationId xmlns:a16="http://schemas.microsoft.com/office/drawing/2014/main" id="{EFAE4D0C-A577-4B52-9E5A-3515A00536A3}"/>
                          </a:ext>
                        </a:extLst>
                      </p:cNvPr>
                      <p:cNvPicPr/>
                      <p:nvPr/>
                    </p:nvPicPr>
                    <p:blipFill>
                      <a:blip r:embed="rId8"/>
                      <a:stretch>
                        <a:fillRect/>
                      </a:stretch>
                    </p:blipFill>
                    <p:spPr>
                      <a:xfrm>
                        <a:off x="5477202" y="1417638"/>
                        <a:ext cx="1643062" cy="796925"/>
                      </a:xfrm>
                      <a:prstGeom prst="rect">
                        <a:avLst/>
                      </a:prstGeom>
                    </p:spPr>
                  </p:pic>
                </p:oleObj>
              </mc:Fallback>
            </mc:AlternateContent>
          </a:graphicData>
        </a:graphic>
      </p:graphicFrame>
      <p:graphicFrame>
        <p:nvGraphicFramePr>
          <p:cNvPr id="35" name="Object 34">
            <a:extLst>
              <a:ext uri="{FF2B5EF4-FFF2-40B4-BE49-F238E27FC236}">
                <a16:creationId xmlns:a16="http://schemas.microsoft.com/office/drawing/2014/main" id="{CA57B447-E720-483D-B72F-8796B4591692}"/>
              </a:ext>
            </a:extLst>
          </p:cNvPr>
          <p:cNvGraphicFramePr>
            <a:graphicFrameLocks noChangeAspect="1"/>
          </p:cNvGraphicFramePr>
          <p:nvPr>
            <p:extLst>
              <p:ext uri="{D42A27DB-BD31-4B8C-83A1-F6EECF244321}">
                <p14:modId xmlns:p14="http://schemas.microsoft.com/office/powerpoint/2010/main" val="4234259036"/>
              </p:ext>
            </p:extLst>
          </p:nvPr>
        </p:nvGraphicFramePr>
        <p:xfrm>
          <a:off x="7323501" y="2994264"/>
          <a:ext cx="1189038" cy="796925"/>
        </p:xfrm>
        <a:graphic>
          <a:graphicData uri="http://schemas.openxmlformats.org/presentationml/2006/ole">
            <mc:AlternateContent xmlns:mc="http://schemas.openxmlformats.org/markup-compatibility/2006">
              <mc:Choice xmlns:v="urn:schemas-microsoft-com:vml" Requires="v">
                <p:oleObj spid="_x0000_s5138" name="Equation" r:id="rId9" imgW="533160" imgH="355320" progId="Equation.DSMT4">
                  <p:embed/>
                </p:oleObj>
              </mc:Choice>
              <mc:Fallback>
                <p:oleObj name="Equation" r:id="rId9" imgW="533160" imgH="355320" progId="Equation.DSMT4">
                  <p:embed/>
                  <p:pic>
                    <p:nvPicPr>
                      <p:cNvPr id="34" name="Object 33">
                        <a:extLst>
                          <a:ext uri="{FF2B5EF4-FFF2-40B4-BE49-F238E27FC236}">
                            <a16:creationId xmlns:a16="http://schemas.microsoft.com/office/drawing/2014/main" id="{0B229FD9-00D6-4625-9A70-F2BDE076A3D3}"/>
                          </a:ext>
                        </a:extLst>
                      </p:cNvPr>
                      <p:cNvPicPr/>
                      <p:nvPr/>
                    </p:nvPicPr>
                    <p:blipFill>
                      <a:blip r:embed="rId10"/>
                      <a:stretch>
                        <a:fillRect/>
                      </a:stretch>
                    </p:blipFill>
                    <p:spPr>
                      <a:xfrm>
                        <a:off x="7323501" y="2994264"/>
                        <a:ext cx="1189038" cy="796925"/>
                      </a:xfrm>
                      <a:prstGeom prst="rect">
                        <a:avLst/>
                      </a:prstGeom>
                    </p:spPr>
                  </p:pic>
                </p:oleObj>
              </mc:Fallback>
            </mc:AlternateContent>
          </a:graphicData>
        </a:graphic>
      </p:graphicFrame>
      <p:graphicFrame>
        <p:nvGraphicFramePr>
          <p:cNvPr id="36" name="Object 35">
            <a:extLst>
              <a:ext uri="{FF2B5EF4-FFF2-40B4-BE49-F238E27FC236}">
                <a16:creationId xmlns:a16="http://schemas.microsoft.com/office/drawing/2014/main" id="{259D5CA7-E1E5-40F8-88CA-6F4AE1402915}"/>
              </a:ext>
            </a:extLst>
          </p:cNvPr>
          <p:cNvGraphicFramePr>
            <a:graphicFrameLocks noChangeAspect="1"/>
          </p:cNvGraphicFramePr>
          <p:nvPr>
            <p:extLst>
              <p:ext uri="{D42A27DB-BD31-4B8C-83A1-F6EECF244321}">
                <p14:modId xmlns:p14="http://schemas.microsoft.com/office/powerpoint/2010/main" val="2682185793"/>
              </p:ext>
            </p:extLst>
          </p:nvPr>
        </p:nvGraphicFramePr>
        <p:xfrm>
          <a:off x="7296853" y="3740616"/>
          <a:ext cx="792163" cy="796925"/>
        </p:xfrm>
        <a:graphic>
          <a:graphicData uri="http://schemas.openxmlformats.org/presentationml/2006/ole">
            <mc:AlternateContent xmlns:mc="http://schemas.openxmlformats.org/markup-compatibility/2006">
              <mc:Choice xmlns:v="urn:schemas-microsoft-com:vml" Requires="v">
                <p:oleObj spid="_x0000_s5139" name="Equation" r:id="rId11" imgW="355320" imgH="355320" progId="Equation.DSMT4">
                  <p:embed/>
                </p:oleObj>
              </mc:Choice>
              <mc:Fallback>
                <p:oleObj name="Equation" r:id="rId11" imgW="355320" imgH="355320" progId="Equation.DSMT4">
                  <p:embed/>
                  <p:pic>
                    <p:nvPicPr>
                      <p:cNvPr id="35" name="Object 34">
                        <a:extLst>
                          <a:ext uri="{FF2B5EF4-FFF2-40B4-BE49-F238E27FC236}">
                            <a16:creationId xmlns:a16="http://schemas.microsoft.com/office/drawing/2014/main" id="{CA57B447-E720-483D-B72F-8796B4591692}"/>
                          </a:ext>
                        </a:extLst>
                      </p:cNvPr>
                      <p:cNvPicPr/>
                      <p:nvPr/>
                    </p:nvPicPr>
                    <p:blipFill>
                      <a:blip r:embed="rId12"/>
                      <a:stretch>
                        <a:fillRect/>
                      </a:stretch>
                    </p:blipFill>
                    <p:spPr>
                      <a:xfrm>
                        <a:off x="7296853" y="3740616"/>
                        <a:ext cx="792163" cy="796925"/>
                      </a:xfrm>
                      <a:prstGeom prst="rect">
                        <a:avLst/>
                      </a:prstGeom>
                    </p:spPr>
                  </p:pic>
                </p:oleObj>
              </mc:Fallback>
            </mc:AlternateContent>
          </a:graphicData>
        </a:graphic>
      </p:graphicFrame>
      <p:graphicFrame>
        <p:nvGraphicFramePr>
          <p:cNvPr id="37" name="Object 36">
            <a:extLst>
              <a:ext uri="{FF2B5EF4-FFF2-40B4-BE49-F238E27FC236}">
                <a16:creationId xmlns:a16="http://schemas.microsoft.com/office/drawing/2014/main" id="{E1DFDB3E-B9A5-4C7F-8E7B-1D667DEB4CD6}"/>
              </a:ext>
            </a:extLst>
          </p:cNvPr>
          <p:cNvGraphicFramePr>
            <a:graphicFrameLocks noChangeAspect="1"/>
          </p:cNvGraphicFramePr>
          <p:nvPr>
            <p:extLst>
              <p:ext uri="{D42A27DB-BD31-4B8C-83A1-F6EECF244321}">
                <p14:modId xmlns:p14="http://schemas.microsoft.com/office/powerpoint/2010/main" val="3472974055"/>
              </p:ext>
            </p:extLst>
          </p:nvPr>
        </p:nvGraphicFramePr>
        <p:xfrm>
          <a:off x="7194629" y="4628028"/>
          <a:ext cx="820738" cy="398462"/>
        </p:xfrm>
        <a:graphic>
          <a:graphicData uri="http://schemas.openxmlformats.org/presentationml/2006/ole">
            <mc:AlternateContent xmlns:mc="http://schemas.openxmlformats.org/markup-compatibility/2006">
              <mc:Choice xmlns:v="urn:schemas-microsoft-com:vml" Requires="v">
                <p:oleObj spid="_x0000_s5140" name="Equation" r:id="rId13" imgW="368280" imgH="177480" progId="Equation.DSMT4">
                  <p:embed/>
                </p:oleObj>
              </mc:Choice>
              <mc:Fallback>
                <p:oleObj name="Equation" r:id="rId13" imgW="368280" imgH="177480" progId="Equation.DSMT4">
                  <p:embed/>
                  <p:pic>
                    <p:nvPicPr>
                      <p:cNvPr id="36" name="Object 35">
                        <a:extLst>
                          <a:ext uri="{FF2B5EF4-FFF2-40B4-BE49-F238E27FC236}">
                            <a16:creationId xmlns:a16="http://schemas.microsoft.com/office/drawing/2014/main" id="{259D5CA7-E1E5-40F8-88CA-6F4AE1402915}"/>
                          </a:ext>
                        </a:extLst>
                      </p:cNvPr>
                      <p:cNvPicPr/>
                      <p:nvPr/>
                    </p:nvPicPr>
                    <p:blipFill>
                      <a:blip r:embed="rId14"/>
                      <a:stretch>
                        <a:fillRect/>
                      </a:stretch>
                    </p:blipFill>
                    <p:spPr>
                      <a:xfrm>
                        <a:off x="7194629" y="4628028"/>
                        <a:ext cx="820738" cy="398462"/>
                      </a:xfrm>
                      <a:prstGeom prst="rect">
                        <a:avLst/>
                      </a:prstGeom>
                    </p:spPr>
                  </p:pic>
                </p:oleObj>
              </mc:Fallback>
            </mc:AlternateContent>
          </a:graphicData>
        </a:graphic>
      </p:graphicFrame>
      <p:graphicFrame>
        <p:nvGraphicFramePr>
          <p:cNvPr id="38" name="Object 37">
            <a:extLst>
              <a:ext uri="{FF2B5EF4-FFF2-40B4-BE49-F238E27FC236}">
                <a16:creationId xmlns:a16="http://schemas.microsoft.com/office/drawing/2014/main" id="{719200BC-0B84-4FCA-B102-A68E558D0A00}"/>
              </a:ext>
            </a:extLst>
          </p:cNvPr>
          <p:cNvGraphicFramePr>
            <a:graphicFrameLocks noChangeAspect="1"/>
          </p:cNvGraphicFramePr>
          <p:nvPr>
            <p:extLst>
              <p:ext uri="{D42A27DB-BD31-4B8C-83A1-F6EECF244321}">
                <p14:modId xmlns:p14="http://schemas.microsoft.com/office/powerpoint/2010/main" val="3155552685"/>
              </p:ext>
            </p:extLst>
          </p:nvPr>
        </p:nvGraphicFramePr>
        <p:xfrm>
          <a:off x="4850736" y="4153367"/>
          <a:ext cx="1133475" cy="484187"/>
        </p:xfrm>
        <a:graphic>
          <a:graphicData uri="http://schemas.openxmlformats.org/presentationml/2006/ole">
            <mc:AlternateContent xmlns:mc="http://schemas.openxmlformats.org/markup-compatibility/2006">
              <mc:Choice xmlns:v="urn:schemas-microsoft-com:vml" Requires="v">
                <p:oleObj spid="_x0000_s5141" name="Equation" r:id="rId15" imgW="507960" imgH="215640" progId="Equation.DSMT4">
                  <p:embed/>
                </p:oleObj>
              </mc:Choice>
              <mc:Fallback>
                <p:oleObj name="Equation" r:id="rId15" imgW="507960" imgH="215640" progId="Equation.DSMT4">
                  <p:embed/>
                  <p:pic>
                    <p:nvPicPr>
                      <p:cNvPr id="34" name="Object 33">
                        <a:extLst>
                          <a:ext uri="{FF2B5EF4-FFF2-40B4-BE49-F238E27FC236}">
                            <a16:creationId xmlns:a16="http://schemas.microsoft.com/office/drawing/2014/main" id="{0B229FD9-00D6-4625-9A70-F2BDE076A3D3}"/>
                          </a:ext>
                        </a:extLst>
                      </p:cNvPr>
                      <p:cNvPicPr/>
                      <p:nvPr/>
                    </p:nvPicPr>
                    <p:blipFill>
                      <a:blip r:embed="rId16"/>
                      <a:stretch>
                        <a:fillRect/>
                      </a:stretch>
                    </p:blipFill>
                    <p:spPr>
                      <a:xfrm>
                        <a:off x="4850736" y="4153367"/>
                        <a:ext cx="1133475" cy="484187"/>
                      </a:xfrm>
                      <a:prstGeom prst="rect">
                        <a:avLst/>
                      </a:prstGeom>
                    </p:spPr>
                  </p:pic>
                </p:oleObj>
              </mc:Fallback>
            </mc:AlternateContent>
          </a:graphicData>
        </a:graphic>
      </p:graphicFrame>
      <p:sp>
        <p:nvSpPr>
          <p:cNvPr id="39" name="Oval 38">
            <a:extLst>
              <a:ext uri="{FF2B5EF4-FFF2-40B4-BE49-F238E27FC236}">
                <a16:creationId xmlns:a16="http://schemas.microsoft.com/office/drawing/2014/main" id="{B8E10732-4EC0-4782-A73F-7B9DE30E336E}"/>
              </a:ext>
            </a:extLst>
          </p:cNvPr>
          <p:cNvSpPr/>
          <p:nvPr/>
        </p:nvSpPr>
        <p:spPr>
          <a:xfrm>
            <a:off x="4956888" y="4112361"/>
            <a:ext cx="92279"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Audio 39">
            <a:hlinkClick r:id="" action="ppaction://media"/>
            <a:extLst>
              <a:ext uri="{FF2B5EF4-FFF2-40B4-BE49-F238E27FC236}">
                <a16:creationId xmlns:a16="http://schemas.microsoft.com/office/drawing/2014/main" id="{D3F89277-FF2B-4809-AE1A-E028949EF6B2}"/>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28752620"/>
      </p:ext>
    </p:extLst>
  </p:cSld>
  <p:clrMapOvr>
    <a:masterClrMapping/>
  </p:clrMapOvr>
  <mc:AlternateContent xmlns:mc="http://schemas.openxmlformats.org/markup-compatibility/2006" xmlns:p14="http://schemas.microsoft.com/office/powerpoint/2010/main">
    <mc:Choice Requires="p14">
      <p:transition spd="slow" p14:dur="2000" advTm="79672"/>
    </mc:Choice>
    <mc:Fallback xmlns="">
      <p:transition spd="slow" advTm="79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0"/>
                </p:tgtEl>
              </p:cMediaNode>
            </p:audio>
          </p:childTnLst>
        </p:cTn>
      </p:par>
    </p:tnLst>
    <p:bldLst>
      <p:bldP spid="3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Fixed-point theorem</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We could now write a function to do this for us:</a:t>
            </a:r>
          </a:p>
          <a:p>
            <a:pPr marL="800100" lvl="2" indent="0">
              <a:buNone/>
            </a:pPr>
            <a:r>
              <a:rPr lang="en-US" sz="1600" dirty="0">
                <a:latin typeface="Consolas" panose="020B0609020204030204" pitchFamily="49" charset="0"/>
              </a:rPr>
              <a:t>double </a:t>
            </a:r>
            <a:r>
              <a:rPr lang="en-US" sz="1600" dirty="0" err="1">
                <a:latin typeface="Consolas" panose="020B0609020204030204" pitchFamily="49" charset="0"/>
              </a:rPr>
              <a:t>fixed_point</a:t>
            </a:r>
            <a:r>
              <a:rPr lang="en-US" sz="1600" dirty="0">
                <a:latin typeface="Consolas" panose="020B0609020204030204" pitchFamily="49" charset="0"/>
              </a:rPr>
              <a:t>( double f( double x ), double x0 ) {</a:t>
            </a:r>
          </a:p>
          <a:p>
            <a:pPr marL="800100" lvl="2" indent="0">
              <a:buNone/>
            </a:pPr>
            <a:r>
              <a:rPr lang="en-US" sz="1600" dirty="0">
                <a:latin typeface="Consolas" panose="020B0609020204030204" pitchFamily="49" charset="0"/>
              </a:rPr>
              <a:t>    while ( true ) {</a:t>
            </a:r>
          </a:p>
          <a:p>
            <a:pPr marL="800100" lvl="2" indent="0">
              <a:buNone/>
            </a:pPr>
            <a:r>
              <a:rPr lang="en-US" sz="1600" dirty="0">
                <a:latin typeface="Consolas" panose="020B0609020204030204" pitchFamily="49" charset="0"/>
              </a:rPr>
              <a:t>        double previous_x0{ x0 };</a:t>
            </a:r>
          </a:p>
          <a:p>
            <a:pPr marL="800100" lvl="2" indent="0">
              <a:buNone/>
            </a:pPr>
            <a:r>
              <a:rPr lang="en-US" sz="1600" dirty="0">
                <a:latin typeface="Consolas" panose="020B0609020204030204" pitchFamily="49" charset="0"/>
              </a:rPr>
              <a:t>        x0 = f( x0 );</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        if ( x0 == previous_x0 ) {</a:t>
            </a:r>
          </a:p>
          <a:p>
            <a:pPr marL="800100" lvl="2" indent="0">
              <a:buNone/>
            </a:pPr>
            <a:r>
              <a:rPr lang="en-US" sz="1600" dirty="0">
                <a:latin typeface="Consolas" panose="020B0609020204030204" pitchFamily="49" charset="0"/>
              </a:rPr>
              <a:t>            return x0;</a:t>
            </a:r>
          </a:p>
          <a:p>
            <a:pPr marL="800100" lvl="2" indent="0">
              <a:buNone/>
            </a:pPr>
            <a:r>
              <a:rPr lang="en-US" sz="1600" dirty="0">
                <a:latin typeface="Consolas" panose="020B0609020204030204" pitchFamily="49" charset="0"/>
              </a:rPr>
              <a:t>        }</a:t>
            </a:r>
          </a:p>
          <a:p>
            <a:pPr marL="800100" lvl="2" indent="0">
              <a:buNone/>
            </a:pPr>
            <a:r>
              <a:rPr lang="en-US" sz="1600" dirty="0">
                <a:latin typeface="Consolas" panose="020B0609020204030204" pitchFamily="49" charset="0"/>
              </a:rPr>
              <a:t>    }</a:t>
            </a:r>
          </a:p>
          <a:p>
            <a:pPr marL="800100" lvl="2" indent="0">
              <a:buNone/>
            </a:pPr>
            <a:r>
              <a:rPr lang="en-US" sz="1600" dirty="0">
                <a:latin typeface="Consolas" panose="020B0609020204030204" pitchFamily="49" charset="0"/>
              </a:rPr>
              <a:t>}</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double sqrt2( double x ) {</a:t>
            </a:r>
          </a:p>
          <a:p>
            <a:pPr marL="800100" lvl="2" indent="0">
              <a:buNone/>
            </a:pPr>
            <a:r>
              <a:rPr lang="en-US" sz="1600" dirty="0">
                <a:latin typeface="Consolas" panose="020B0609020204030204" pitchFamily="49" charset="0"/>
              </a:rPr>
              <a:t>    return x/2.0 + 1.0/x;</a:t>
            </a:r>
          </a:p>
          <a:p>
            <a:pPr marL="800100" lvl="2" indent="0">
              <a:buNone/>
            </a:pPr>
            <a:r>
              <a:rPr lang="en-US" sz="1600" dirty="0">
                <a:latin typeface="Consolas" panose="020B0609020204030204" pitchFamily="49" charset="0"/>
              </a:rPr>
              <a:t>}</a:t>
            </a:r>
          </a:p>
        </p:txBody>
      </p:sp>
      <p:sp>
        <p:nvSpPr>
          <p:cNvPr id="4" name="Footer Placeholder 3"/>
          <p:cNvSpPr>
            <a:spLocks noGrp="1"/>
          </p:cNvSpPr>
          <p:nvPr>
            <p:ph type="ftr" sz="quarter" idx="11"/>
          </p:nvPr>
        </p:nvSpPr>
        <p:spPr/>
        <p:txBody>
          <a:bodyPr/>
          <a:lstStyle/>
          <a:p>
            <a:r>
              <a:rPr lang="en-US"/>
              <a:t>Iteration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9</a:t>
            </a:fld>
            <a:endParaRPr lang="en-CA"/>
          </a:p>
        </p:txBody>
      </p:sp>
      <p:sp>
        <p:nvSpPr>
          <p:cNvPr id="11" name="TextBox 10">
            <a:extLst>
              <a:ext uri="{FF2B5EF4-FFF2-40B4-BE49-F238E27FC236}">
                <a16:creationId xmlns:a16="http://schemas.microsoft.com/office/drawing/2014/main" id="{70BCA0DD-E5EC-4BA3-AD84-AF779D58B39D}"/>
              </a:ext>
            </a:extLst>
          </p:cNvPr>
          <p:cNvSpPr txBox="1"/>
          <p:nvPr/>
        </p:nvSpPr>
        <p:spPr>
          <a:xfrm>
            <a:off x="4939719" y="4053806"/>
            <a:ext cx="4051881" cy="2357568"/>
          </a:xfrm>
          <a:prstGeom prst="rect">
            <a:avLst/>
          </a:prstGeom>
          <a:noFill/>
        </p:spPr>
        <p:txBody>
          <a:bodyPr wrap="square">
            <a:spAutoFit/>
          </a:bodyPr>
          <a:lstStyle/>
          <a:p>
            <a:pPr indent="-114300">
              <a:spcBef>
                <a:spcPct val="20000"/>
              </a:spcBef>
              <a:defRPr/>
            </a:pPr>
            <a:r>
              <a:rPr lang="en-US" sz="1600" dirty="0">
                <a:solidFill>
                  <a:prstClr val="white"/>
                </a:solidFill>
                <a:latin typeface="Consolas" panose="020B0609020204030204" pitchFamily="49" charset="0"/>
                <a:ea typeface="Cambria" panose="02040503050406030204" pitchFamily="18" charset="0"/>
                <a:cs typeface="Times New Roman" panose="02020603050405020304" pitchFamily="18" charset="0"/>
              </a:rPr>
              <a:t>int main() {</a:t>
            </a:r>
          </a:p>
          <a:p>
            <a:pPr indent="-114300">
              <a:spcBef>
                <a:spcPct val="20000"/>
              </a:spcBef>
              <a:defRPr/>
            </a:pPr>
            <a:r>
              <a:rPr lang="en-US" sz="1600" dirty="0">
                <a:solidFill>
                  <a:prstClr val="white"/>
                </a:solidFill>
                <a:latin typeface="Consolas" panose="020B0609020204030204" pitchFamily="49" charset="0"/>
                <a:ea typeface="Cambria" panose="02040503050406030204" pitchFamily="18" charset="0"/>
                <a:cs typeface="Times New Roman" panose="02020603050405020304" pitchFamily="18" charset="0"/>
              </a:rPr>
              <a:t>    std::</a:t>
            </a:r>
            <a:r>
              <a:rPr lang="en-US" sz="1600" dirty="0" err="1">
                <a:solidFill>
                  <a:prstClr val="white"/>
                </a:solidFill>
                <a:latin typeface="Consolas" panose="020B0609020204030204" pitchFamily="49" charset="0"/>
                <a:ea typeface="Cambria" panose="02040503050406030204" pitchFamily="18" charset="0"/>
                <a:cs typeface="Times New Roman" panose="02020603050405020304" pitchFamily="18" charset="0"/>
              </a:rPr>
              <a:t>cout.precision</a:t>
            </a:r>
            <a:r>
              <a:rPr lang="en-US" sz="1600" dirty="0">
                <a:solidFill>
                  <a:prstClr val="white"/>
                </a:solidFill>
                <a:latin typeface="Consolas" panose="020B0609020204030204" pitchFamily="49" charset="0"/>
                <a:ea typeface="Cambria" panose="02040503050406030204" pitchFamily="18" charset="0"/>
                <a:cs typeface="Times New Roman" panose="02020603050405020304" pitchFamily="18" charset="0"/>
              </a:rPr>
              <a:t>( 16 );</a:t>
            </a:r>
          </a:p>
          <a:p>
            <a:pPr indent="-114300">
              <a:spcBef>
                <a:spcPct val="20000"/>
              </a:spcBef>
              <a:defRPr/>
            </a:pPr>
            <a:r>
              <a:rPr lang="en-US" sz="1600" dirty="0">
                <a:solidFill>
                  <a:prstClr val="white"/>
                </a:solidFill>
                <a:latin typeface="Consolas" panose="020B0609020204030204" pitchFamily="49" charset="0"/>
                <a:ea typeface="Cambria" panose="02040503050406030204" pitchFamily="18" charset="0"/>
                <a:cs typeface="Times New Roman" panose="02020603050405020304" pitchFamily="18" charset="0"/>
              </a:rPr>
              <a:t>    std::</a:t>
            </a:r>
            <a:r>
              <a:rPr lang="en-US" sz="1600" dirty="0" err="1">
                <a:solidFill>
                  <a:prstClr val="white"/>
                </a:solidFill>
                <a:latin typeface="Consolas" panose="020B0609020204030204" pitchFamily="49" charset="0"/>
                <a:ea typeface="Cambria" panose="02040503050406030204" pitchFamily="18" charset="0"/>
                <a:cs typeface="Times New Roman" panose="02020603050405020304" pitchFamily="18" charset="0"/>
              </a:rPr>
              <a:t>cout</a:t>
            </a:r>
            <a:endParaRPr lang="en-US" sz="1600" dirty="0">
              <a:solidFill>
                <a:prstClr val="white"/>
              </a:solidFill>
              <a:latin typeface="Consolas" panose="020B0609020204030204" pitchFamily="49" charset="0"/>
              <a:ea typeface="Cambria" panose="02040503050406030204" pitchFamily="18" charset="0"/>
              <a:cs typeface="Times New Roman" panose="02020603050405020304" pitchFamily="18" charset="0"/>
            </a:endParaRPr>
          </a:p>
          <a:p>
            <a:pPr indent="-114300">
              <a:spcBef>
                <a:spcPct val="20000"/>
              </a:spcBef>
              <a:defRPr/>
            </a:pPr>
            <a:r>
              <a:rPr lang="en-US" sz="1600" dirty="0">
                <a:solidFill>
                  <a:prstClr val="white"/>
                </a:solidFill>
                <a:latin typeface="Consolas" panose="020B0609020204030204" pitchFamily="49" charset="0"/>
                <a:ea typeface="Cambria" panose="02040503050406030204" pitchFamily="18" charset="0"/>
                <a:cs typeface="Times New Roman" panose="02020603050405020304" pitchFamily="18" charset="0"/>
              </a:rPr>
              <a:t>      &lt;&lt; </a:t>
            </a:r>
            <a:r>
              <a:rPr lang="en-US" sz="1600" dirty="0" err="1">
                <a:solidFill>
                  <a:prstClr val="white"/>
                </a:solidFill>
                <a:latin typeface="Consolas" panose="020B0609020204030204" pitchFamily="49" charset="0"/>
                <a:ea typeface="Cambria" panose="02040503050406030204" pitchFamily="18" charset="0"/>
                <a:cs typeface="Times New Roman" panose="02020603050405020304" pitchFamily="18" charset="0"/>
              </a:rPr>
              <a:t>fixed_point</a:t>
            </a:r>
            <a:r>
              <a:rPr lang="en-US" sz="1600" dirty="0">
                <a:solidFill>
                  <a:prstClr val="white"/>
                </a:solidFill>
                <a:latin typeface="Consolas" panose="020B0609020204030204" pitchFamily="49" charset="0"/>
                <a:ea typeface="Cambria" panose="02040503050406030204" pitchFamily="18" charset="0"/>
                <a:cs typeface="Times New Roman" panose="02020603050405020304" pitchFamily="18" charset="0"/>
              </a:rPr>
              <a:t>( sqrt2, 1.4 )</a:t>
            </a:r>
            <a:br>
              <a:rPr lang="en-US" sz="1600" dirty="0">
                <a:solidFill>
                  <a:prstClr val="white"/>
                </a:solidFill>
                <a:latin typeface="Consolas" panose="020B0609020204030204" pitchFamily="49" charset="0"/>
                <a:ea typeface="Cambria" panose="02040503050406030204" pitchFamily="18" charset="0"/>
                <a:cs typeface="Times New Roman" panose="02020603050405020304" pitchFamily="18" charset="0"/>
              </a:rPr>
            </a:br>
            <a:r>
              <a:rPr lang="en-US" sz="1600" dirty="0">
                <a:solidFill>
                  <a:prstClr val="white"/>
                </a:solidFill>
                <a:latin typeface="Consolas" panose="020B0609020204030204" pitchFamily="49" charset="0"/>
                <a:ea typeface="Cambria" panose="02040503050406030204" pitchFamily="18" charset="0"/>
                <a:cs typeface="Times New Roman" panose="02020603050405020304" pitchFamily="18" charset="0"/>
              </a:rPr>
              <a:t>      &lt;&lt; std::</a:t>
            </a:r>
            <a:r>
              <a:rPr lang="en-US" sz="1600" dirty="0" err="1">
                <a:solidFill>
                  <a:prstClr val="white"/>
                </a:solidFill>
                <a:latin typeface="Consolas" panose="020B0609020204030204" pitchFamily="49" charset="0"/>
                <a:ea typeface="Cambria" panose="02040503050406030204" pitchFamily="18" charset="0"/>
                <a:cs typeface="Times New Roman" panose="02020603050405020304" pitchFamily="18" charset="0"/>
              </a:rPr>
              <a:t>endl</a:t>
            </a:r>
            <a:r>
              <a:rPr lang="en-US" sz="1600" dirty="0">
                <a:solidFill>
                  <a:prstClr val="white"/>
                </a:solidFill>
                <a:latin typeface="Consolas" panose="020B0609020204030204" pitchFamily="49" charset="0"/>
                <a:ea typeface="Cambria" panose="02040503050406030204" pitchFamily="18" charset="0"/>
                <a:cs typeface="Times New Roman" panose="02020603050405020304" pitchFamily="18" charset="0"/>
              </a:rPr>
              <a:t>;</a:t>
            </a:r>
          </a:p>
          <a:p>
            <a:pPr indent="-114300">
              <a:spcBef>
                <a:spcPct val="20000"/>
              </a:spcBef>
              <a:defRPr/>
            </a:pPr>
            <a:endParaRPr lang="en-US" sz="1600" dirty="0">
              <a:solidFill>
                <a:prstClr val="white"/>
              </a:solidFill>
              <a:latin typeface="Consolas" panose="020B0609020204030204" pitchFamily="49" charset="0"/>
              <a:ea typeface="Cambria" panose="02040503050406030204" pitchFamily="18" charset="0"/>
              <a:cs typeface="Times New Roman" panose="02020603050405020304" pitchFamily="18" charset="0"/>
            </a:endParaRPr>
          </a:p>
          <a:p>
            <a:pPr indent="-114300">
              <a:spcBef>
                <a:spcPct val="20000"/>
              </a:spcBef>
              <a:defRPr/>
            </a:pPr>
            <a:r>
              <a:rPr lang="en-US" sz="1600" dirty="0">
                <a:solidFill>
                  <a:prstClr val="white"/>
                </a:solidFill>
                <a:latin typeface="Consolas" panose="020B0609020204030204" pitchFamily="49" charset="0"/>
                <a:ea typeface="Cambria" panose="02040503050406030204" pitchFamily="18" charset="0"/>
                <a:cs typeface="Times New Roman" panose="02020603050405020304" pitchFamily="18" charset="0"/>
              </a:rPr>
              <a:t>    return 0;</a:t>
            </a:r>
          </a:p>
          <a:p>
            <a:pPr indent="-114300">
              <a:spcBef>
                <a:spcPct val="20000"/>
              </a:spcBef>
              <a:defRPr/>
            </a:pPr>
            <a:r>
              <a:rPr lang="en-US" sz="1600" dirty="0">
                <a:solidFill>
                  <a:prstClr val="white"/>
                </a:solidFill>
                <a:latin typeface="Consolas" panose="020B0609020204030204" pitchFamily="49" charset="0"/>
                <a:ea typeface="Cambria" panose="02040503050406030204" pitchFamily="18" charset="0"/>
                <a:cs typeface="Times New Roman" panose="02020603050405020304" pitchFamily="18" charset="0"/>
              </a:rPr>
              <a:t>}</a:t>
            </a:r>
            <a:endParaRPr lang="en-US" dirty="0"/>
          </a:p>
        </p:txBody>
      </p:sp>
      <p:pic>
        <p:nvPicPr>
          <p:cNvPr id="15" name="Audio 14">
            <a:hlinkClick r:id="" action="ppaction://media"/>
            <a:extLst>
              <a:ext uri="{FF2B5EF4-FFF2-40B4-BE49-F238E27FC236}">
                <a16:creationId xmlns:a16="http://schemas.microsoft.com/office/drawing/2014/main" id="{AFBEEB3D-898D-44EC-8F3E-E2CFACA32E5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042006988"/>
      </p:ext>
    </p:extLst>
  </p:cSld>
  <p:clrMapOvr>
    <a:masterClrMapping/>
  </p:clrMapOvr>
  <mc:AlternateContent xmlns:mc="http://schemas.openxmlformats.org/markup-compatibility/2006" xmlns:p14="http://schemas.microsoft.com/office/powerpoint/2010/main">
    <mc:Choice Requires="p14">
      <p:transition spd="slow" p14:dur="2000" advTm="167228"/>
    </mc:Choice>
    <mc:Fallback xmlns="">
      <p:transition spd="slow" advTm="167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2" end="1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3" end="1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5"/>
                </p:tgtEl>
              </p:cMediaNode>
            </p:audio>
          </p:childTnLst>
        </p:cTn>
      </p:par>
    </p:tnLst>
    <p:bldLst>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4|20.3|13.3|9.9|28.6|11.4|10.6|12.7"/>
</p:tagLst>
</file>

<file path=ppt/tags/tag10.xml><?xml version="1.0" encoding="utf-8"?>
<p:tagLst xmlns:a="http://schemas.openxmlformats.org/drawingml/2006/main" xmlns:r="http://schemas.openxmlformats.org/officeDocument/2006/relationships" xmlns:p="http://schemas.openxmlformats.org/presentationml/2006/main">
  <p:tag name="TIMING" val="|7.9|9.9"/>
</p:tagLst>
</file>

<file path=ppt/tags/tag11.xml><?xml version="1.0" encoding="utf-8"?>
<p:tagLst xmlns:a="http://schemas.openxmlformats.org/drawingml/2006/main" xmlns:r="http://schemas.openxmlformats.org/officeDocument/2006/relationships" xmlns:p="http://schemas.openxmlformats.org/presentationml/2006/main">
  <p:tag name="TIMING" val="|10.2|32.1|18.3|14.5"/>
</p:tagLst>
</file>

<file path=ppt/tags/tag12.xml><?xml version="1.0" encoding="utf-8"?>
<p:tagLst xmlns:a="http://schemas.openxmlformats.org/drawingml/2006/main" xmlns:r="http://schemas.openxmlformats.org/officeDocument/2006/relationships" xmlns:p="http://schemas.openxmlformats.org/presentationml/2006/main">
  <p:tag name="TIMING" val="|8.8|36|14.7|3.6|51.9|3|11.4|11.1"/>
</p:tagLst>
</file>

<file path=ppt/tags/tag13.xml><?xml version="1.0" encoding="utf-8"?>
<p:tagLst xmlns:a="http://schemas.openxmlformats.org/drawingml/2006/main" xmlns:r="http://schemas.openxmlformats.org/officeDocument/2006/relationships" xmlns:p="http://schemas.openxmlformats.org/presentationml/2006/main">
  <p:tag name="TIMING" val="|9.9|8.9"/>
</p:tagLst>
</file>

<file path=ppt/tags/tag14.xml><?xml version="1.0" encoding="utf-8"?>
<p:tagLst xmlns:a="http://schemas.openxmlformats.org/drawingml/2006/main" xmlns:r="http://schemas.openxmlformats.org/officeDocument/2006/relationships" xmlns:p="http://schemas.openxmlformats.org/presentationml/2006/main">
  <p:tag name="TIMING" val="|10.4|12.3|6.4"/>
</p:tagLst>
</file>

<file path=ppt/tags/tag15.xml><?xml version="1.0" encoding="utf-8"?>
<p:tagLst xmlns:a="http://schemas.openxmlformats.org/drawingml/2006/main" xmlns:r="http://schemas.openxmlformats.org/officeDocument/2006/relationships" xmlns:p="http://schemas.openxmlformats.org/presentationml/2006/main">
  <p:tag name="TIMING" val="|21.5|5.5|8.8|3.6|25.2"/>
</p:tagLst>
</file>

<file path=ppt/tags/tag16.xml><?xml version="1.0" encoding="utf-8"?>
<p:tagLst xmlns:a="http://schemas.openxmlformats.org/drawingml/2006/main" xmlns:r="http://schemas.openxmlformats.org/officeDocument/2006/relationships" xmlns:p="http://schemas.openxmlformats.org/presentationml/2006/main">
  <p:tag name="TIMING" val="|11.8|17.7"/>
</p:tagLst>
</file>

<file path=ppt/tags/tag17.xml><?xml version="1.0" encoding="utf-8"?>
<p:tagLst xmlns:a="http://schemas.openxmlformats.org/drawingml/2006/main" xmlns:r="http://schemas.openxmlformats.org/officeDocument/2006/relationships" xmlns:p="http://schemas.openxmlformats.org/presentationml/2006/main">
  <p:tag name="TIMING" val="|5|43.9"/>
</p:tagLst>
</file>

<file path=ppt/tags/tag18.xml><?xml version="1.0" encoding="utf-8"?>
<p:tagLst xmlns:a="http://schemas.openxmlformats.org/drawingml/2006/main" xmlns:r="http://schemas.openxmlformats.org/officeDocument/2006/relationships" xmlns:p="http://schemas.openxmlformats.org/presentationml/2006/main">
  <p:tag name="TIMING" val="|5.4|3.1|12.3|4.5|78.6|13"/>
</p:tagLst>
</file>

<file path=ppt/tags/tag19.xml><?xml version="1.0" encoding="utf-8"?>
<p:tagLst xmlns:a="http://schemas.openxmlformats.org/drawingml/2006/main" xmlns:r="http://schemas.openxmlformats.org/officeDocument/2006/relationships" xmlns:p="http://schemas.openxmlformats.org/presentationml/2006/main">
  <p:tag name="TIMING" val="|32.9"/>
</p:tagLst>
</file>

<file path=ppt/tags/tag2.xml><?xml version="1.0" encoding="utf-8"?>
<p:tagLst xmlns:a="http://schemas.openxmlformats.org/drawingml/2006/main" xmlns:r="http://schemas.openxmlformats.org/officeDocument/2006/relationships" xmlns:p="http://schemas.openxmlformats.org/presentationml/2006/main">
  <p:tag name="TIMING" val="|18.6|8.2|7.1|7.3|14.5|13.2"/>
</p:tagLst>
</file>

<file path=ppt/tags/tag3.xml><?xml version="1.0" encoding="utf-8"?>
<p:tagLst xmlns:a="http://schemas.openxmlformats.org/drawingml/2006/main" xmlns:r="http://schemas.openxmlformats.org/officeDocument/2006/relationships" xmlns:p="http://schemas.openxmlformats.org/presentationml/2006/main">
  <p:tag name="TIMING" val="|4|17.6|9.2|11.8|18.7|14.6|6|13.8"/>
</p:tagLst>
</file>

<file path=ppt/tags/tag4.xml><?xml version="1.0" encoding="utf-8"?>
<p:tagLst xmlns:a="http://schemas.openxmlformats.org/drawingml/2006/main" xmlns:r="http://schemas.openxmlformats.org/officeDocument/2006/relationships" xmlns:p="http://schemas.openxmlformats.org/presentationml/2006/main">
  <p:tag name="TIMING" val="|41.3"/>
</p:tagLst>
</file>

<file path=ppt/tags/tag5.xml><?xml version="1.0" encoding="utf-8"?>
<p:tagLst xmlns:a="http://schemas.openxmlformats.org/drawingml/2006/main" xmlns:r="http://schemas.openxmlformats.org/officeDocument/2006/relationships" xmlns:p="http://schemas.openxmlformats.org/presentationml/2006/main">
  <p:tag name="TIMING" val="|33.5|2.2|12.9|12.5"/>
</p:tagLst>
</file>

<file path=ppt/tags/tag6.xml><?xml version="1.0" encoding="utf-8"?>
<p:tagLst xmlns:a="http://schemas.openxmlformats.org/drawingml/2006/main" xmlns:r="http://schemas.openxmlformats.org/officeDocument/2006/relationships" xmlns:p="http://schemas.openxmlformats.org/presentationml/2006/main">
  <p:tag name="TIMING" val="|19.1|22.5|8|7.5"/>
</p:tagLst>
</file>

<file path=ppt/tags/tag7.xml><?xml version="1.0" encoding="utf-8"?>
<p:tagLst xmlns:a="http://schemas.openxmlformats.org/drawingml/2006/main" xmlns:r="http://schemas.openxmlformats.org/officeDocument/2006/relationships" xmlns:p="http://schemas.openxmlformats.org/presentationml/2006/main">
  <p:tag name="TIMING" val="|99.5|25.1"/>
</p:tagLst>
</file>

<file path=ppt/tags/tag8.xml><?xml version="1.0" encoding="utf-8"?>
<p:tagLst xmlns:a="http://schemas.openxmlformats.org/drawingml/2006/main" xmlns:r="http://schemas.openxmlformats.org/officeDocument/2006/relationships" xmlns:p="http://schemas.openxmlformats.org/presentationml/2006/main">
  <p:tag name="TIMING" val="|99.7|16.8|9.4|36.7|12.5"/>
</p:tagLst>
</file>

<file path=ppt/tags/tag9.xml><?xml version="1.0" encoding="utf-8"?>
<p:tagLst xmlns:a="http://schemas.openxmlformats.org/drawingml/2006/main" xmlns:r="http://schemas.openxmlformats.org/officeDocument/2006/relationships" xmlns:p="http://schemas.openxmlformats.org/presentationml/2006/main">
  <p:tag name="TIMING" val="|11.6|14.2|8.3|27.4|14.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80337</TotalTime>
  <Words>1735</Words>
  <Application>Microsoft Office PowerPoint</Application>
  <PresentationFormat>On-screen Show (4:3)</PresentationFormat>
  <Paragraphs>326</Paragraphs>
  <Slides>25</Slides>
  <Notes>0</Notes>
  <HiddenSlides>0</HiddenSlides>
  <MMClips>25</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25</vt:i4>
      </vt:variant>
    </vt:vector>
  </HeadingPairs>
  <TitlesOfParts>
    <vt:vector size="38" baseType="lpstr">
      <vt:lpstr>ＭＳ Ｐゴシック</vt:lpstr>
      <vt:lpstr>Arial</vt:lpstr>
      <vt:lpstr>Bookman Old Style</vt:lpstr>
      <vt:lpstr>Calibri</vt:lpstr>
      <vt:lpstr>Cambria</vt:lpstr>
      <vt:lpstr>Consolas</vt:lpstr>
      <vt:lpstr>Constantia</vt:lpstr>
      <vt:lpstr>Georgia</vt:lpstr>
      <vt:lpstr>Symbol</vt:lpstr>
      <vt:lpstr>Times New Roman</vt:lpstr>
      <vt:lpstr>Office Theme</vt:lpstr>
      <vt:lpstr>Equation</vt:lpstr>
      <vt:lpstr>MathType 6.0 Equation</vt:lpstr>
      <vt:lpstr>Iteration</vt:lpstr>
      <vt:lpstr>Introduction</vt:lpstr>
      <vt:lpstr>Iteration</vt:lpstr>
      <vt:lpstr>Iteration</vt:lpstr>
      <vt:lpstr>Iteration</vt:lpstr>
      <vt:lpstr>Iteration</vt:lpstr>
      <vt:lpstr>Fixed-point theorem</vt:lpstr>
      <vt:lpstr>Fixed-point theorem</vt:lpstr>
      <vt:lpstr>Fixed-point theorem</vt:lpstr>
      <vt:lpstr>Fixed-point theorem</vt:lpstr>
      <vt:lpstr>Fixed-point theorem</vt:lpstr>
      <vt:lpstr>Diverging sequences</vt:lpstr>
      <vt:lpstr>Fixed-point theorem</vt:lpstr>
      <vt:lpstr>Fixed-point theorem</vt:lpstr>
      <vt:lpstr>Fixed-point theorem</vt:lpstr>
      <vt:lpstr>Iterating the cosine function</vt:lpstr>
      <vt:lpstr>Iterating the cosine function</vt:lpstr>
      <vt:lpstr>Iterating the cosine function</vt:lpstr>
      <vt:lpstr>Fixed-point theorem</vt:lpstr>
      <vt:lpstr>Fixed-point theorem</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1453</cp:revision>
  <dcterms:created xsi:type="dcterms:W3CDTF">2020-04-30T19:27:29Z</dcterms:created>
  <dcterms:modified xsi:type="dcterms:W3CDTF">2024-04-12T14:49:42Z</dcterms:modified>
</cp:coreProperties>
</file>